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57" r:id="rId3"/>
    <p:sldId id="262" r:id="rId4"/>
    <p:sldId id="259" r:id="rId5"/>
    <p:sldId id="260" r:id="rId6"/>
    <p:sldId id="261" r:id="rId7"/>
    <p:sldId id="263" r:id="rId8"/>
    <p:sldId id="264" r:id="rId9"/>
    <p:sldId id="267" r:id="rId10"/>
    <p:sldId id="266" r:id="rId11"/>
    <p:sldId id="265" r:id="rId12"/>
    <p:sldId id="268" r:id="rId13"/>
    <p:sldId id="270" r:id="rId14"/>
    <p:sldId id="272" r:id="rId15"/>
    <p:sldId id="416" r:id="rId16"/>
    <p:sldId id="417" r:id="rId17"/>
    <p:sldId id="418" r:id="rId18"/>
    <p:sldId id="419" r:id="rId19"/>
    <p:sldId id="420" r:id="rId20"/>
    <p:sldId id="274" r:id="rId21"/>
    <p:sldId id="275" r:id="rId22"/>
    <p:sldId id="382" r:id="rId23"/>
    <p:sldId id="276" r:id="rId24"/>
    <p:sldId id="280" r:id="rId25"/>
    <p:sldId id="281" r:id="rId26"/>
    <p:sldId id="284" r:id="rId27"/>
    <p:sldId id="285" r:id="rId28"/>
    <p:sldId id="286" r:id="rId29"/>
    <p:sldId id="288" r:id="rId30"/>
    <p:sldId id="387" r:id="rId31"/>
    <p:sldId id="289" r:id="rId32"/>
    <p:sldId id="290" r:id="rId33"/>
    <p:sldId id="291" r:id="rId34"/>
    <p:sldId id="292" r:id="rId35"/>
    <p:sldId id="294" r:id="rId36"/>
    <p:sldId id="293" r:id="rId37"/>
    <p:sldId id="303" r:id="rId38"/>
    <p:sldId id="394" r:id="rId39"/>
    <p:sldId id="296" r:id="rId40"/>
    <p:sldId id="295" r:id="rId41"/>
    <p:sldId id="297" r:id="rId42"/>
    <p:sldId id="304" r:id="rId43"/>
    <p:sldId id="299" r:id="rId44"/>
    <p:sldId id="395" r:id="rId45"/>
    <p:sldId id="305" r:id="rId46"/>
    <p:sldId id="399" r:id="rId47"/>
    <p:sldId id="396" r:id="rId48"/>
    <p:sldId id="302" r:id="rId49"/>
    <p:sldId id="401" r:id="rId50"/>
    <p:sldId id="300" r:id="rId51"/>
    <p:sldId id="383" r:id="rId52"/>
    <p:sldId id="384" r:id="rId53"/>
    <p:sldId id="301" r:id="rId54"/>
    <p:sldId id="385" r:id="rId55"/>
    <p:sldId id="386" r:id="rId56"/>
    <p:sldId id="402" r:id="rId57"/>
    <p:sldId id="388" r:id="rId58"/>
    <p:sldId id="306" r:id="rId59"/>
    <p:sldId id="413" r:id="rId60"/>
    <p:sldId id="412" r:id="rId61"/>
    <p:sldId id="407" r:id="rId62"/>
    <p:sldId id="406" r:id="rId63"/>
    <p:sldId id="410" r:id="rId64"/>
    <p:sldId id="414" r:id="rId65"/>
    <p:sldId id="398" r:id="rId66"/>
    <p:sldId id="315" r:id="rId67"/>
    <p:sldId id="317" r:id="rId68"/>
    <p:sldId id="318" r:id="rId69"/>
    <p:sldId id="319" r:id="rId70"/>
    <p:sldId id="389" r:id="rId71"/>
    <p:sldId id="391" r:id="rId72"/>
    <p:sldId id="390" r:id="rId73"/>
    <p:sldId id="392" r:id="rId74"/>
    <p:sldId id="320" r:id="rId75"/>
    <p:sldId id="321" r:id="rId76"/>
    <p:sldId id="322" r:id="rId77"/>
    <p:sldId id="323" r:id="rId78"/>
    <p:sldId id="325" r:id="rId79"/>
    <p:sldId id="326" r:id="rId80"/>
    <p:sldId id="328" r:id="rId81"/>
    <p:sldId id="329" r:id="rId82"/>
    <p:sldId id="341" r:id="rId83"/>
    <p:sldId id="340" r:id="rId84"/>
    <p:sldId id="339" r:id="rId85"/>
    <p:sldId id="338" r:id="rId86"/>
    <p:sldId id="337" r:id="rId87"/>
    <p:sldId id="336" r:id="rId88"/>
    <p:sldId id="335" r:id="rId89"/>
    <p:sldId id="334" r:id="rId90"/>
    <p:sldId id="333" r:id="rId91"/>
    <p:sldId id="342" r:id="rId92"/>
    <p:sldId id="332" r:id="rId93"/>
    <p:sldId id="331" r:id="rId94"/>
    <p:sldId id="330" r:id="rId95"/>
    <p:sldId id="343" r:id="rId96"/>
    <p:sldId id="354" r:id="rId97"/>
    <p:sldId id="344" r:id="rId98"/>
    <p:sldId id="353" r:id="rId99"/>
    <p:sldId id="352" r:id="rId100"/>
    <p:sldId id="351" r:id="rId101"/>
    <p:sldId id="350" r:id="rId102"/>
    <p:sldId id="408" r:id="rId103"/>
    <p:sldId id="409" r:id="rId104"/>
    <p:sldId id="349" r:id="rId105"/>
    <p:sldId id="348" r:id="rId106"/>
    <p:sldId id="347" r:id="rId107"/>
    <p:sldId id="346" r:id="rId108"/>
    <p:sldId id="345" r:id="rId109"/>
    <p:sldId id="355" r:id="rId110"/>
    <p:sldId id="356" r:id="rId111"/>
    <p:sldId id="357" r:id="rId112"/>
    <p:sldId id="358" r:id="rId113"/>
    <p:sldId id="359" r:id="rId114"/>
    <p:sldId id="360" r:id="rId115"/>
    <p:sldId id="361" r:id="rId116"/>
    <p:sldId id="379" r:id="rId117"/>
    <p:sldId id="380" r:id="rId118"/>
    <p:sldId id="415" r:id="rId119"/>
    <p:sldId id="378" r:id="rId120"/>
    <p:sldId id="362" r:id="rId121"/>
    <p:sldId id="365" r:id="rId122"/>
    <p:sldId id="366" r:id="rId123"/>
    <p:sldId id="367" r:id="rId124"/>
    <p:sldId id="368" r:id="rId125"/>
    <p:sldId id="369"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68100" autoAdjust="0"/>
  </p:normalViewPr>
  <p:slideViewPr>
    <p:cSldViewPr>
      <p:cViewPr>
        <p:scale>
          <a:sx n="66" d="100"/>
          <a:sy n="66"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01FB7C-681E-44F0-98F7-11760365D5B1}" type="datetimeFigureOut">
              <a:rPr lang="en-US" smtClean="0"/>
              <a:t>3/20/2012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D579D-25CD-4503-B9A4-FA40763F4251}" type="slidenum">
              <a:rPr lang="en-US" smtClean="0"/>
              <a:t>‹#›</a:t>
            </a:fld>
            <a:endParaRPr lang="en-US"/>
          </a:p>
        </p:txBody>
      </p:sp>
    </p:spTree>
    <p:extLst>
      <p:ext uri="{BB962C8B-B14F-4D97-AF65-F5344CB8AC3E}">
        <p14:creationId xmlns:p14="http://schemas.microsoft.com/office/powerpoint/2010/main" val="3344234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 friends.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My name is Mike Roberts.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I’m currently a research fellow at Harvard working with Hanspeter Pfister.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During this talk, I’m going to present an overview of my master’s work on fast interactive volume segmentation with sparse level 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That is a bit of a mouth-full, so let’s define our terms and go over some background information.</a:t>
            </a:r>
            <a:endParaRPr lang="en-US" dirty="0" smtClean="0"/>
          </a:p>
          <a:p>
            <a:endParaRPr lang="en-US" dirty="0"/>
          </a:p>
        </p:txBody>
      </p:sp>
      <p:sp>
        <p:nvSpPr>
          <p:cNvPr id="4" name="Slide Number Placeholder 3"/>
          <p:cNvSpPr>
            <a:spLocks noGrp="1"/>
          </p:cNvSpPr>
          <p:nvPr>
            <p:ph type="sldNum" sz="quarter" idx="10"/>
          </p:nvPr>
        </p:nvSpPr>
        <p:spPr/>
        <p:txBody>
          <a:bodyPr/>
          <a:lstStyle/>
          <a:p>
            <a:fld id="{BF1D579D-25CD-4503-B9A4-FA40763F4251}" type="slidenum">
              <a:rPr lang="en-US" smtClean="0"/>
              <a:t>1</a:t>
            </a:fld>
            <a:endParaRPr lang="en-US"/>
          </a:p>
        </p:txBody>
      </p:sp>
    </p:spTree>
    <p:extLst>
      <p:ext uri="{BB962C8B-B14F-4D97-AF65-F5344CB8AC3E}">
        <p14:creationId xmlns:p14="http://schemas.microsoft.com/office/powerpoint/2010/main" val="3777141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608C99-041E-4CC5-B023-5D190F104992}"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use stream compaction again</a:t>
            </a:r>
            <a:r>
              <a:rPr lang="en-US" baseline="0" dirty="0" smtClean="0"/>
              <a:t> to produce a new dense list of active coordinates for use in the next iteration.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100</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101</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102</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103</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test the hypothesis that our algorithm offers improved performance without sacrificing accuracy, we repeated the segmentation shown here with our algorithm and the GPU narrow band algorithm.</a:t>
            </a:r>
          </a:p>
          <a:p>
            <a:endParaRPr lang="en-US" baseline="0" dirty="0" smtClean="0"/>
          </a:p>
          <a:p>
            <a:r>
              <a:rPr lang="en-US" baseline="0" dirty="0" smtClean="0"/>
              <a:t>We used a GTX 280 card.</a:t>
            </a:r>
          </a:p>
          <a:p>
            <a:endParaRPr lang="en-US" baseline="0" dirty="0" smtClean="0"/>
          </a:p>
          <a:p>
            <a:r>
              <a:rPr lang="en-US" baseline="0" dirty="0" smtClean="0"/>
              <a:t>We performed repeated segmentations with parametrically varying noise characteristics, and compared against the known ground-truth classification of each voxel to measure accuracy. We also measured the amount of processed voxels per iteration and the computation time per iteration.</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104</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plot</a:t>
            </a:r>
            <a:r>
              <a:rPr lang="en-US" baseline="0" dirty="0" smtClean="0"/>
              <a:t> shows accuracy on the Y axis and noise level on the X axis. Our algorithm is shown in blue, and the GPU narrow band algorithm is shown in red. The dark colors represent the total correct fraction accuracy metric, which is more forgiving. The light colors represent the dice coefficient accuracy metric, which is less forgiving. Higher is better.</a:t>
            </a:r>
          </a:p>
          <a:p>
            <a:endParaRPr lang="en-US" baseline="0" dirty="0" smtClean="0"/>
          </a:p>
          <a:p>
            <a:r>
              <a:rPr lang="en-US" baseline="0" dirty="0" smtClean="0"/>
              <a:t>This plot shows that our algorithm has slightly higher accuracy than the GPU narrow band algorithm for all noise levels we tested. We speculate this is due to slight differences in floating point semantics between CUDA and OpenGL.</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105</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plot</a:t>
            </a:r>
            <a:r>
              <a:rPr lang="en-US" baseline="0" dirty="0" smtClean="0"/>
              <a:t> shows the amount of GPU work (as a percentage of the total volume size) per iteration. The total amount of GPU work, or the definite integrals of each curve, are shown in the inset.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total, our algorithm processes 16x fewer voxels than the GPU narrow band algorithm.</a:t>
            </a:r>
          </a:p>
          <a:p>
            <a:endParaRPr lang="en-US" baseline="0" dirty="0" smtClean="0"/>
          </a:p>
          <a:p>
            <a:r>
              <a:rPr lang="en-US" baseline="0" dirty="0" smtClean="0"/>
              <a:t>We see that the amount of GPU work quickly peaks and then decreases using our algorithm, whereas with the GPU narrow band algorithm, the amount of GPU work monotonically increases. This is due to our leveraging of both spatial and temporal coherence in the level set simulation. As more of the surface stabilizes, there are fewer voxels that require updating.</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106</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see similarly shaped curves and definite</a:t>
            </a:r>
            <a:r>
              <a:rPr lang="en-US" baseline="0" dirty="0" smtClean="0"/>
              <a:t> integrals for </a:t>
            </a:r>
            <a:r>
              <a:rPr lang="en-US" dirty="0" smtClean="0"/>
              <a:t>the computation time</a:t>
            </a:r>
            <a:r>
              <a:rPr lang="en-US" baseline="0" dirty="0" smtClean="0"/>
              <a:t> per iteration.</a:t>
            </a:r>
          </a:p>
          <a:p>
            <a:endParaRPr lang="en-US" baseline="0" dirty="0" smtClean="0"/>
          </a:p>
          <a:p>
            <a:r>
              <a:rPr lang="en-US" baseline="0" dirty="0" smtClean="0"/>
              <a:t>Our algorithm is 14x faster than the GPU narrow band algorithm. Moreover our algorithm gets faster over time in contrast to the GPU narrow band algorithm which gets monotonically slower over time.</a:t>
            </a:r>
          </a:p>
          <a:p>
            <a:endParaRPr lang="en-US" baseline="0" dirty="0" smtClean="0"/>
          </a:p>
          <a:p>
            <a:r>
              <a:rPr lang="en-US" baseline="0" dirty="0" smtClean="0"/>
              <a:t>To provide additional context, a CUDA level set solver that unconditionally updates every voxel during every iteration is shown in green.</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107</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108</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109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After many small iterations, the level set method converges on the region</a:t>
            </a:r>
            <a:r>
              <a:rPr lang="en-US" baseline="0" dirty="0" smtClean="0"/>
              <a:t> of interest.</a:t>
            </a:r>
            <a:endParaRPr lang="en-US" dirty="0"/>
          </a:p>
        </p:txBody>
      </p:sp>
      <p:sp>
        <p:nvSpPr>
          <p:cNvPr id="4" name="Slide Number Placeholder 3"/>
          <p:cNvSpPr>
            <a:spLocks noGrp="1"/>
          </p:cNvSpPr>
          <p:nvPr>
            <p:ph type="sldNum" sz="quarter" idx="10"/>
          </p:nvPr>
        </p:nvSpPr>
        <p:spPr/>
        <p:txBody>
          <a:bodyPr/>
          <a:lstStyle/>
          <a:p>
            <a:fld id="{51608C99-041E-4CC5-B023-5D190F104992}" type="slidenum">
              <a:rPr lang="en-US" smtClean="0"/>
              <a:pPr/>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additional results from our</a:t>
            </a:r>
            <a:r>
              <a:rPr lang="en-US" baseline="0" dirty="0" smtClean="0"/>
              <a:t> system. This is a segmentation of the aorta and kidneys in an abdominal CT data set.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110</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is a segmentation of the cortical and trabecular bone in a high-res wrist CT image.</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111</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Given the results of these</a:t>
            </a:r>
            <a:r>
              <a:rPr lang="en-US" baseline="0" dirty="0" smtClean="0"/>
              <a:t> experiments, we have achieved our goal of fast, interactive, and accurate segmentations.</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112</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113</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114</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115</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800" dirty="0" smtClean="0"/>
              <a:t>Requires a large amount of GPU memory</a:t>
            </a:r>
          </a:p>
          <a:p>
            <a:pPr lvl="1" eaLnBrk="1" hangingPunct="1"/>
            <a:r>
              <a:rPr lang="en-US" sz="1500" dirty="0" smtClean="0"/>
              <a:t>About 500 MB for a 256x256x256 data set</a:t>
            </a:r>
          </a:p>
          <a:p>
            <a:endParaRPr lang="en-US" dirty="0" smtClean="0"/>
          </a:p>
          <a:p>
            <a:pPr eaLnBrk="1" hangingPunct="1"/>
            <a:r>
              <a:rPr lang="en-US" sz="1800" dirty="0" smtClean="0"/>
              <a:t>Scaling to high order neighborhoods increases memory requirements</a:t>
            </a:r>
          </a:p>
          <a:p>
            <a:pPr lvl="1" eaLnBrk="1" hangingPunct="1"/>
            <a:r>
              <a:rPr lang="en-US" sz="1500" dirty="0" smtClean="0"/>
              <a:t>Need extra auxiliary buffers</a:t>
            </a:r>
          </a:p>
          <a:p>
            <a:pPr lvl="1" eaLnBrk="1" hangingPunct="1"/>
            <a:r>
              <a:rPr lang="en-US" sz="1500" dirty="0" smtClean="0"/>
              <a:t>Increases redundant work per thread</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116</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800" dirty="0" smtClean="0"/>
              <a:t>Reduce the memory requirements</a:t>
            </a:r>
          </a:p>
          <a:p>
            <a:pPr lvl="1" eaLnBrk="1" hangingPunct="1"/>
            <a:r>
              <a:rPr lang="en-US" sz="1500" dirty="0" smtClean="0"/>
              <a:t>Implement sparse representation of the level set field and other buffers (i.e. hierarchical run-length-encoded level sets) on the GPU</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117</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800" dirty="0" smtClean="0"/>
              <a:t>Reduce the memory requirements</a:t>
            </a:r>
          </a:p>
          <a:p>
            <a:pPr lvl="1" eaLnBrk="1" hangingPunct="1"/>
            <a:r>
              <a:rPr lang="en-US" sz="1500" dirty="0" smtClean="0"/>
              <a:t>Implement sparse representation of the level set field and other buffers (i.e. hierarchical run-length-encoded level sets) on the GPU</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118</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800" dirty="0" smtClean="0"/>
              <a:t>Applicable to other level set problems in computer graphics?</a:t>
            </a:r>
          </a:p>
          <a:p>
            <a:pPr lvl="1" eaLnBrk="1" hangingPunct="1"/>
            <a:r>
              <a:rPr lang="en-US" sz="1500" dirty="0" smtClean="0"/>
              <a:t>Fluid simulation, surface reconstruction, image restoration, </a:t>
            </a:r>
            <a:r>
              <a:rPr lang="en-US" sz="1500" dirty="0" err="1" smtClean="0"/>
              <a:t>etc</a:t>
            </a:r>
            <a:endParaRPr lang="en-US" sz="1500" dirty="0" smtClean="0"/>
          </a:p>
          <a:p>
            <a:pPr lvl="1" eaLnBrk="1" hangingPunct="1"/>
            <a:endParaRPr lang="en-US" sz="1500" dirty="0" smtClean="0"/>
          </a:p>
          <a:p>
            <a:pPr eaLnBrk="1" hangingPunct="1"/>
            <a:r>
              <a:rPr lang="en-US" sz="1800" dirty="0" smtClean="0"/>
              <a:t>Are there other applications for the duplicate removal algorithm?</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a:t>
            </a:r>
            <a:r>
              <a:rPr lang="en-US" sz="1200" baseline="0" dirty="0" smtClean="0"/>
              <a:t> the level set method, we </a:t>
            </a:r>
            <a:r>
              <a:rPr lang="en-US" sz="1200" dirty="0" smtClean="0"/>
              <a:t>represent the surface as the zero </a:t>
            </a:r>
            <a:r>
              <a:rPr lang="en-US" sz="1200" dirty="0" err="1" smtClean="0"/>
              <a:t>isosurface</a:t>
            </a:r>
            <a:r>
              <a:rPr lang="en-US" sz="1200" dirty="0" smtClean="0"/>
              <a:t> of a discretized implicit field.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This field is initialized</a:t>
            </a:r>
            <a:r>
              <a:rPr lang="en-US" sz="1200" baseline="0" dirty="0" smtClean="0"/>
              <a:t> and maintained such that the value at a field location represents its distance to the zero </a:t>
            </a:r>
            <a:r>
              <a:rPr lang="en-US" sz="1200" baseline="0" dirty="0" err="1" smtClean="0"/>
              <a:t>isosurface</a:t>
            </a:r>
            <a:r>
              <a:rPr lang="en-US" sz="1200" baseline="0" dirty="0" smtClean="0"/>
              <a:t>.</a:t>
            </a:r>
            <a:endParaRPr lang="en-US" sz="1200" dirty="0" smtClean="0"/>
          </a:p>
          <a:p>
            <a:endParaRPr lang="en-US" dirty="0" smtClean="0"/>
          </a:p>
          <a:p>
            <a:r>
              <a:rPr lang="en-US" dirty="0" smtClean="0"/>
              <a:t>For our purposes,</a:t>
            </a:r>
            <a:r>
              <a:rPr lang="en-US" baseline="0" dirty="0" smtClean="0"/>
              <a:t> it is ok if we maintain a very approximate distance field to the level set surface.</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with that, I’d like to turn it over</a:t>
            </a:r>
            <a:r>
              <a:rPr lang="en-US" baseline="0" dirty="0" smtClean="0"/>
              <a:t> for questions. Thanks so much for listening, and please do check out our HPG paper for more details.</a:t>
            </a:r>
          </a:p>
          <a:p>
            <a:endParaRPr lang="en-US" baseline="0" dirty="0" smtClean="0"/>
          </a:p>
          <a:p>
            <a:r>
              <a:rPr lang="en-US" baseline="0" dirty="0" smtClean="0"/>
              <a:t>Cheers.</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120</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121</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122</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123</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124</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Surface</a:t>
            </a:r>
            <a:r>
              <a:rPr lang="en-US" sz="1200" baseline="0" dirty="0" smtClean="0"/>
              <a:t> </a:t>
            </a:r>
            <a:r>
              <a:rPr lang="en-US" sz="1200" dirty="0" smtClean="0"/>
              <a:t>deformation occurs by updating the scalar values of fixed grid elements in the discretized implicit field.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fontAlgn="auto" hangingPunct="1">
              <a:spcAft>
                <a:spcPts val="0"/>
              </a:spcAft>
              <a:buFont typeface="Arial" pitchFamily="34" charset="0"/>
              <a:buNone/>
              <a:defRPr/>
            </a:pPr>
            <a:r>
              <a:rPr lang="en-US" sz="1200" dirty="0" smtClean="0"/>
              <a:t>…this is in contrast</a:t>
            </a:r>
            <a:r>
              <a:rPr lang="en-US" sz="1200" baseline="0" dirty="0" smtClean="0"/>
              <a:t> to tracking the surface as a connected mesh of moving particles.</a:t>
            </a:r>
            <a:endParaRPr lang="en-US" sz="1200" dirty="0" smtClean="0"/>
          </a:p>
          <a:p>
            <a:pPr eaLnBrk="1" fontAlgn="auto" hangingPunct="1">
              <a:spcAft>
                <a:spcPts val="0"/>
              </a:spcAft>
              <a:buFont typeface="Arial" pitchFamily="34" charset="0"/>
              <a:buChar char="•"/>
              <a:defRPr/>
            </a:pPr>
            <a:endParaRPr lang="en-US" sz="1200" dirty="0" smtClean="0"/>
          </a:p>
          <a:p>
            <a:pPr eaLnBrk="1" fontAlgn="auto" hangingPunct="1">
              <a:spcAft>
                <a:spcPts val="0"/>
              </a:spcAft>
              <a:buFont typeface="Arial" pitchFamily="34" charset="0"/>
              <a:buNone/>
              <a:defRPr/>
            </a:pPr>
            <a:r>
              <a:rPr lang="en-US" sz="1200" dirty="0" smtClean="0"/>
              <a:t>A</a:t>
            </a:r>
            <a:r>
              <a:rPr lang="en-US" sz="1200" baseline="0" dirty="0" smtClean="0"/>
              <a:t> nice property of this formulation is that </a:t>
            </a:r>
            <a:r>
              <a:rPr lang="en-US" sz="1200" dirty="0" smtClean="0"/>
              <a:t>topological changes in the surface are handled implicitly without any extra code. Another</a:t>
            </a:r>
            <a:r>
              <a:rPr lang="en-US" sz="1200" baseline="0" dirty="0" smtClean="0"/>
              <a:t> nice property of this formulation is that one doesn’t need to be constantly adding and removing particles to the mesh as the surface deforms. Particle-based methods are vastly complicated by conditions of extreme deformation. Representing the surface implicitly is a nice alternative to these particle-based approaches.</a:t>
            </a:r>
          </a:p>
          <a:p>
            <a:pPr eaLnBrk="1" fontAlgn="auto" hangingPunct="1">
              <a:spcAft>
                <a:spcPts val="0"/>
              </a:spcAft>
              <a:buFont typeface="Arial" pitchFamily="34" charset="0"/>
              <a:buNone/>
              <a:defRPr/>
            </a:pPr>
            <a:endParaRPr lang="en-US" sz="1200" baseline="0" dirty="0" smtClean="0"/>
          </a:p>
          <a:p>
            <a:pPr eaLnBrk="1" fontAlgn="auto" hangingPunct="1">
              <a:spcAft>
                <a:spcPts val="0"/>
              </a:spcAft>
              <a:buFont typeface="Arial" pitchFamily="34" charset="0"/>
              <a:buNone/>
              <a:defRPr/>
            </a:pPr>
            <a:r>
              <a:rPr lang="en-US" dirty="0" smtClean="0"/>
              <a:t>This formulation</a:t>
            </a:r>
            <a:r>
              <a:rPr lang="en-US" baseline="0" dirty="0" smtClean="0"/>
              <a:t> will be familiar to the </a:t>
            </a:r>
            <a:r>
              <a:rPr lang="en-US" dirty="0" smtClean="0"/>
              <a:t>computational fluid</a:t>
            </a:r>
            <a:r>
              <a:rPr lang="en-US" baseline="0" dirty="0" smtClean="0"/>
              <a:t> dynamics folks in the audience – the level set method is an </a:t>
            </a:r>
            <a:r>
              <a:rPr lang="en-US" baseline="0" dirty="0" err="1" smtClean="0"/>
              <a:t>Eulearian</a:t>
            </a:r>
            <a:r>
              <a:rPr lang="en-US" baseline="0" dirty="0" smtClean="0"/>
              <a:t>, or grid-based, simulation instead of </a:t>
            </a:r>
            <a:r>
              <a:rPr lang="en-US" baseline="0" dirty="0" err="1" smtClean="0"/>
              <a:t>Lagrangian</a:t>
            </a:r>
            <a:r>
              <a:rPr lang="en-US" baseline="0" dirty="0" smtClean="0"/>
              <a:t>, or particle-based, simulation.</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do I mean by segmentation?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BF1D579D-25CD-4503-B9A4-FA40763F4251}" type="slidenum">
              <a:rPr lang="en-US" smtClean="0"/>
              <a:t>2</a:t>
            </a:fld>
            <a:endParaRPr lang="en-US"/>
          </a:p>
        </p:txBody>
      </p:sp>
    </p:spTree>
    <p:extLst>
      <p:ext uri="{BB962C8B-B14F-4D97-AF65-F5344CB8AC3E}">
        <p14:creationId xmlns:p14="http://schemas.microsoft.com/office/powerpoint/2010/main" val="447555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However, repeatedly updating a grid equal in size to the underlying image can be very computationally expensive…</a:t>
            </a:r>
          </a:p>
          <a:p>
            <a:endParaRPr lang="en-US" dirty="0" smtClean="0"/>
          </a:p>
          <a:p>
            <a:r>
              <a:rPr lang="en-US" dirty="0" smtClean="0"/>
              <a:t>…and there is a large body of previous</a:t>
            </a:r>
            <a:r>
              <a:rPr lang="en-US" baseline="0" dirty="0" smtClean="0"/>
              <a:t> </a:t>
            </a:r>
            <a:r>
              <a:rPr lang="en-US" dirty="0" smtClean="0"/>
              <a:t>work that</a:t>
            </a:r>
            <a:r>
              <a:rPr lang="en-US" baseline="0" dirty="0" smtClean="0"/>
              <a:t> tries to accelerate these grid updates. In the interests of time, I won’t describe this research in detail…</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Suffice it to say however,</a:t>
            </a:r>
            <a:r>
              <a:rPr lang="en-US" baseline="0" dirty="0" smtClean="0"/>
              <a:t> that </a:t>
            </a:r>
            <a:r>
              <a:rPr lang="en-US" dirty="0" smtClean="0"/>
              <a:t>a common theme</a:t>
            </a:r>
            <a:r>
              <a:rPr lang="en-US" baseline="0" dirty="0" smtClean="0"/>
              <a:t> among all this previous work is that it leverages spatial coherence in the level set simulation to update the level set field in a sparse fashion.</a:t>
            </a:r>
          </a:p>
          <a:p>
            <a:endParaRPr lang="en-US" baseline="0" dirty="0" smtClean="0"/>
          </a:p>
          <a:p>
            <a:r>
              <a:rPr lang="en-US" baseline="0" dirty="0" smtClean="0"/>
              <a:t>This drastically reduces the computational workload and improves performance.</a:t>
            </a:r>
          </a:p>
          <a:p>
            <a:endParaRPr lang="en-US" baseline="0" dirty="0" smtClean="0"/>
          </a:p>
          <a:p>
            <a:r>
              <a:rPr lang="en-US" baseline="0" dirty="0" smtClean="0"/>
              <a:t>However the state-of-the-art GPU narrow band algorithm we tested still took over 100 seconds to converge on the white and grey matter in a 256^3 human head MRI.</a:t>
            </a:r>
          </a:p>
          <a:p>
            <a:endParaRPr lang="en-US" baseline="0" dirty="0" smtClean="0"/>
          </a:p>
          <a:p>
            <a:r>
              <a:rPr lang="en-US" baseline="0" dirty="0" smtClean="0"/>
              <a:t>This limitation constrains clinical applications and motivates our algorithm.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how do we approach this problem</a:t>
            </a:r>
            <a:r>
              <a:rPr lang="en-US" baseline="0" dirty="0" smtClean="0"/>
              <a: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well as leveraging spatial coherence in the level set simulation, </a:t>
            </a:r>
            <a:r>
              <a:rPr lang="en-US" dirty="0" smtClean="0"/>
              <a:t>our approach is to also leverage</a:t>
            </a:r>
            <a:r>
              <a:rPr lang="en-US" baseline="0" dirty="0" smtClean="0"/>
              <a:t> temporal coherence to further reduce the computational workload…</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goal in leveraging temporal coherence is to only update the voxels that are actually changing.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other words, we DON’T want to spend thousands of cycles to compute an updated value, only to find out it is exactly equal to the old value.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we would prefer to put that grid element to sleep, and avoid trying to update it in the first place.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 underlying level set equations, we derive</a:t>
            </a:r>
            <a:r>
              <a:rPr lang="en-US" baseline="0" dirty="0" smtClean="0"/>
              <a:t> </a:t>
            </a:r>
            <a:r>
              <a:rPr lang="en-US" dirty="0" smtClean="0"/>
              <a:t>two necessary conditions for a voxel to change</a:t>
            </a:r>
            <a:r>
              <a:rPr lang="en-US" baseline="0" dirty="0" smtClean="0"/>
              <a:t> value.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Roughly speaking, the first</a:t>
            </a:r>
            <a:r>
              <a:rPr lang="en-US" baseline="0" dirty="0" smtClean="0"/>
              <a:t> condition requires that the voxel is close to the level set surface.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takes advantage of the spatial coherence in the level set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Previous algorithms already use this condition to constrain the computations to a small region of elements nearby the level set surface and therefore limit the computational workload.</a:t>
            </a:r>
          </a:p>
          <a:p>
            <a:endParaRPr lang="en-US" dirty="0" smtClean="0"/>
          </a:p>
          <a:p>
            <a:endParaRPr lang="en-US" dirty="0" smtClean="0"/>
          </a:p>
          <a:p>
            <a:r>
              <a:rPr lang="en-US" dirty="0" smtClean="0"/>
              <a:t>The second</a:t>
            </a:r>
            <a:r>
              <a:rPr lang="en-US" baseline="0" dirty="0" smtClean="0"/>
              <a:t> condition requires that the voxel’s local neighborhood is changing over time.</a:t>
            </a:r>
          </a:p>
          <a:p>
            <a:endParaRPr lang="en-US" baseline="0" dirty="0" smtClean="0"/>
          </a:p>
          <a:p>
            <a:r>
              <a:rPr lang="en-US" baseline="0" dirty="0" smtClean="0"/>
              <a:t>This takes advantage of temporal coherence in the level set simulation.</a:t>
            </a:r>
          </a:p>
          <a:p>
            <a:endParaRPr lang="en-US" baseline="0" dirty="0" smtClean="0"/>
          </a:p>
          <a:p>
            <a:r>
              <a:rPr lang="en-US" baseline="0" dirty="0" smtClean="0"/>
              <a:t>If the voxel’s local neighborhood is not changing over time, then its value will remain constant until the local neighborhood is disturbed. We use this condition to drastically reduce our algorithm’s computational workload.</a:t>
            </a:r>
          </a:p>
          <a:p>
            <a:endParaRPr lang="en-US" baseline="0" dirty="0" smtClean="0"/>
          </a:p>
          <a:p>
            <a:r>
              <a:rPr lang="en-US" baseline="0" dirty="0" smtClean="0"/>
              <a:t>To put it another way, if previous algorithms maintain a narrow band of active elements in space, then our algorithm maintains a narrow band of active elements in space-time.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figure shows the effect of the two conditions.</a:t>
            </a:r>
          </a:p>
          <a:p>
            <a:endParaRPr lang="en-US" baseline="0" dirty="0" smtClean="0"/>
          </a:p>
          <a:p>
            <a:r>
              <a:rPr lang="en-US" baseline="0" dirty="0" smtClean="0"/>
              <a:t>On the left, we show a segmentation which takes advantage of spatial coherence only.</a:t>
            </a:r>
          </a:p>
          <a:p>
            <a:endParaRPr lang="en-US" baseline="0" dirty="0" smtClean="0"/>
          </a:p>
          <a:p>
            <a:r>
              <a:rPr lang="en-US" baseline="0" dirty="0" smtClean="0"/>
              <a:t>On the right, we show the same segmentation, but using spatial and temporal coherence to reduce the computational workload.</a:t>
            </a:r>
          </a:p>
          <a:p>
            <a:endParaRPr lang="en-US" baseline="0" dirty="0" smtClean="0"/>
          </a:p>
          <a:p>
            <a:r>
              <a:rPr lang="en-US" baseline="0" dirty="0" smtClean="0"/>
              <a:t>Areas of the level set field that are currently undergoing computation are shown in blue, and the currently segmented region is shown in green.</a:t>
            </a:r>
          </a:p>
          <a:p>
            <a:endParaRPr lang="en-US" baseline="0" dirty="0" smtClean="0"/>
          </a:p>
          <a:p>
            <a:r>
              <a:rPr lang="en-US" baseline="0" dirty="0" smtClean="0"/>
              <a:t>Less blue is better because we want to minimize the amount of computation we’re doing.</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the</a:t>
            </a:r>
            <a:r>
              <a:rPr lang="en-US" baseline="0" dirty="0" smtClean="0"/>
              <a:t> segmentation progresses, we see that taking advantage of spatial and temporal coherence results in much less computation.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the segmentation has stabilized,</a:t>
            </a:r>
            <a:r>
              <a:rPr lang="en-US" baseline="0" dirty="0" smtClean="0"/>
              <a:t> </a:t>
            </a:r>
            <a:r>
              <a:rPr lang="en-US" dirty="0" smtClean="0"/>
              <a:t>we see that we</a:t>
            </a:r>
            <a:r>
              <a:rPr lang="en-US" baseline="0" dirty="0" smtClean="0"/>
              <a:t> can avoid all computations by leveraging spatial and temporal coherence.</a:t>
            </a:r>
          </a:p>
          <a:p>
            <a:endParaRPr lang="en-US" baseline="0" dirty="0" smtClean="0"/>
          </a:p>
          <a:p>
            <a:r>
              <a:rPr lang="en-US" baseline="0" dirty="0" smtClean="0"/>
              <a:t>If we only used spatial coherence, we would still need to perform lots of computation, even though our segmentation has completely stabilized.</a:t>
            </a:r>
          </a:p>
          <a:p>
            <a:endParaRPr lang="en-US" baseline="0" dirty="0" smtClean="0"/>
          </a:p>
          <a:p>
            <a:r>
              <a:rPr lang="en-US" baseline="0" dirty="0" smtClean="0"/>
              <a:t>This highlights an important advantage of our approach – aside from reducing the amount of computations to perform throughout the simulation, leveraging spatial and temporal coherence provides the system with a convenient and quantitative criterion for segmentation convergence.</a:t>
            </a:r>
          </a:p>
          <a:p>
            <a:endParaRPr lang="en-US" baseline="0" dirty="0" smtClean="0"/>
          </a:p>
          <a:p>
            <a:r>
              <a:rPr lang="en-US" baseline="0" dirty="0" smtClean="0"/>
              <a:t>If there are no more areas of active computation, then the segmentation has converged.</a:t>
            </a:r>
          </a:p>
          <a:p>
            <a:endParaRPr lang="en-US" baseline="0" dirty="0" smtClean="0"/>
          </a:p>
          <a:p>
            <a:r>
              <a:rPr lang="en-US" baseline="0" dirty="0" smtClean="0"/>
              <a:t>Otherwise it has not.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illustrate what I mean by segmentation for the purposes of this discussion, consider the following MR</a:t>
            </a:r>
            <a:r>
              <a:rPr lang="en-US" baseline="0" dirty="0" smtClean="0"/>
              <a:t> image</a:t>
            </a:r>
            <a:r>
              <a:rPr lang="en-US" dirty="0" smtClean="0"/>
              <a:t> of a</a:t>
            </a:r>
            <a:r>
              <a:rPr lang="en-US" baseline="0" dirty="0" smtClean="0"/>
              <a:t> human head.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white matter of this person’s brain is the darker interior structure shown with the arrow.</a:t>
            </a:r>
            <a:endParaRPr lang="en-US" dirty="0" smtClean="0"/>
          </a:p>
          <a:p>
            <a:endParaRPr lang="en-US" dirty="0"/>
          </a:p>
        </p:txBody>
      </p:sp>
      <p:sp>
        <p:nvSpPr>
          <p:cNvPr id="4" name="Slide Number Placeholder 3"/>
          <p:cNvSpPr>
            <a:spLocks noGrp="1"/>
          </p:cNvSpPr>
          <p:nvPr>
            <p:ph type="sldNum" sz="quarter" idx="10"/>
          </p:nvPr>
        </p:nvSpPr>
        <p:spPr/>
        <p:txBody>
          <a:bodyPr/>
          <a:lstStyle/>
          <a:p>
            <a:fld id="{BF1D579D-25CD-4503-B9A4-FA40763F4251}" type="slidenum">
              <a:rPr lang="en-US" smtClean="0"/>
              <a:t>3</a:t>
            </a:fld>
            <a:endParaRPr lang="en-US"/>
          </a:p>
        </p:txBody>
      </p:sp>
    </p:spTree>
    <p:extLst>
      <p:ext uri="{BB962C8B-B14F-4D97-AF65-F5344CB8AC3E}">
        <p14:creationId xmlns:p14="http://schemas.microsoft.com/office/powerpoint/2010/main" val="3585126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the high-level overview of our temporally coherent algorithm is as follows.</a:t>
            </a:r>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a:t>
            </a:r>
            <a:r>
              <a:rPr lang="en-US" dirty="0" smtClean="0"/>
              <a:t>we initialize the level set field and active</a:t>
            </a:r>
            <a:r>
              <a:rPr lang="en-US" baseline="0" dirty="0" smtClean="0"/>
              <a:t> computational domain.</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Second, we</a:t>
            </a:r>
            <a:r>
              <a:rPr lang="en-US" baseline="0" dirty="0" smtClean="0"/>
              <a:t> update the level set field at active voxels.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Third,</a:t>
            </a:r>
            <a:r>
              <a:rPr lang="en-US" baseline="0" dirty="0" smtClean="0"/>
              <a:t> we find the voxels changing in space AND time. These voxels form the new active computational domain.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Fourth, we check if the computational domain is empty.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it is, then we’re done</a:t>
            </a:r>
            <a:r>
              <a:rPr lang="en-US" baseline="0" dirty="0" smtClean="0"/>
              <a:t> and the segmentation has converged.</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the active computational domain is not empty, then we return to our previous update step.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clarify how exactly we initialize the level set field and active computational domain, let’s consider the following example.</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Suppose we have some </a:t>
            </a:r>
            <a:r>
              <a:rPr lang="en-US" baseline="0" dirty="0" err="1" smtClean="0"/>
              <a:t>greyscale</a:t>
            </a:r>
            <a:r>
              <a:rPr lang="en-US" baseline="0" dirty="0" smtClean="0"/>
              <a:t> image.</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user</a:t>
            </a:r>
            <a:r>
              <a:rPr lang="en-US" baseline="0" dirty="0" smtClean="0"/>
              <a:t> then places a seed surface somewhere in the level set field, shown in green in this slide.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segmenting</a:t>
            </a:r>
            <a:r>
              <a:rPr lang="en-US" baseline="0" dirty="0" smtClean="0"/>
              <a:t> the white matter, we partition it away from the rest of the image, as shown by the green region on the right.</a:t>
            </a:r>
          </a:p>
          <a:p>
            <a:endParaRPr lang="en-US" baseline="0" dirty="0" smtClean="0"/>
          </a:p>
          <a:p>
            <a:r>
              <a:rPr lang="en-US" baseline="0" dirty="0" smtClean="0"/>
              <a:t>Segmentation is an important task in medical imaging, because clearly if we want to accurately measure the volume of any anatomical structure in a medical image, like a brain tumor for example, we must first logically separate it from the rest of the image.</a:t>
            </a:r>
          </a:p>
          <a:p>
            <a:endParaRPr lang="en-US" baseline="0" dirty="0" smtClean="0"/>
          </a:p>
          <a:p>
            <a:r>
              <a:rPr lang="en-US" baseline="0" dirty="0" smtClean="0"/>
              <a:t>Segmentation is also an important task in computer vision.</a:t>
            </a:r>
          </a:p>
          <a:p>
            <a:endParaRPr lang="en-US" dirty="0"/>
          </a:p>
        </p:txBody>
      </p:sp>
      <p:sp>
        <p:nvSpPr>
          <p:cNvPr id="4" name="Slide Number Placeholder 3"/>
          <p:cNvSpPr>
            <a:spLocks noGrp="1"/>
          </p:cNvSpPr>
          <p:nvPr>
            <p:ph type="sldNum" sz="quarter" idx="10"/>
          </p:nvPr>
        </p:nvSpPr>
        <p:spPr/>
        <p:txBody>
          <a:bodyPr/>
          <a:lstStyle/>
          <a:p>
            <a:fld id="{BF1D579D-25CD-4503-B9A4-FA40763F4251}" type="slidenum">
              <a:rPr lang="en-US" smtClean="0"/>
              <a:t>4</a:t>
            </a:fld>
            <a:endParaRPr lang="en-US"/>
          </a:p>
        </p:txBody>
      </p:sp>
    </p:spTree>
    <p:extLst>
      <p:ext uri="{BB962C8B-B14F-4D97-AF65-F5344CB8AC3E}">
        <p14:creationId xmlns:p14="http://schemas.microsoft.com/office/powerpoint/2010/main" val="1074841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 seed surface, we figure out</a:t>
            </a:r>
            <a:r>
              <a:rPr lang="en-US" baseline="0" dirty="0" smtClean="0"/>
              <a:t> where the level set field is changing in space. In other words, we find where the spatial gradient of the level set field is non-zero.</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regions form</a:t>
            </a:r>
            <a:r>
              <a:rPr lang="en-US" baseline="0" dirty="0" smtClean="0"/>
              <a:t> the initial active computational domain.</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 we update the level</a:t>
            </a:r>
            <a:r>
              <a:rPr lang="en-US" baseline="0" dirty="0" smtClean="0"/>
              <a:t> set field at active voxels.</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straightforward, given that we found all the active voxels in the previous step of our algorithm</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locate the voxels that are changing</a:t>
            </a:r>
            <a:r>
              <a:rPr lang="en-US" baseline="0" dirty="0" smtClean="0"/>
              <a:t> in space and time, and these voxels form the new active domain.</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break this problem up into two </a:t>
            </a:r>
            <a:r>
              <a:rPr lang="en-US" baseline="0" dirty="0" err="1" smtClean="0"/>
              <a:t>subproblems</a:t>
            </a:r>
            <a:r>
              <a:rPr lang="en-US" baseline="0" dirty="0" smtClean="0"/>
              <a:t>. The first sub-problem is to find the voxels that are changing in space.</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Given the current level set field…</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spatial gradient operator to locate these voxels.</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next</a:t>
            </a:r>
            <a:r>
              <a:rPr lang="en-US" baseline="0" dirty="0" smtClean="0"/>
              <a:t> sub-problem is to locate the voxels that are changing in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smtClean="0"/>
              <a:t>It’s also worth noting that, as a physician interactively explores and takes measurements of a volumetric medical data set, the tasks of visualization and segmentation complement each other. This figure demonstrates this synergy:</a:t>
            </a:r>
          </a:p>
          <a:p>
            <a:endParaRPr lang="en-US" baseline="0" dirty="0" smtClean="0"/>
          </a:p>
          <a:p>
            <a:r>
              <a:rPr lang="en-US" baseline="0" dirty="0" smtClean="0"/>
              <a:t>An initial visualization can help a physician to roughly identify regions of interest within the data set; interactive segmentation methods can precisely quantify those regions with minimal user interaction; and those segmented regions can inform the interactive visualization and subsequent exploration.</a:t>
            </a:r>
          </a:p>
          <a:p>
            <a:endParaRPr lang="en-US" baseline="0" dirty="0" smtClean="0"/>
          </a:p>
          <a:p>
            <a:r>
              <a:rPr lang="en-US" baseline="0" dirty="0" smtClean="0"/>
              <a:t>On the right we see an informative visualization of a wrist CT data set. On the left we see the segmented components that make this visualization possible.</a:t>
            </a:r>
          </a:p>
        </p:txBody>
      </p:sp>
      <p:sp>
        <p:nvSpPr>
          <p:cNvPr id="4" name="Slide Number Placeholder 3"/>
          <p:cNvSpPr>
            <a:spLocks noGrp="1"/>
          </p:cNvSpPr>
          <p:nvPr>
            <p:ph type="sldNum" sz="quarter" idx="10"/>
          </p:nvPr>
        </p:nvSpPr>
        <p:spPr/>
        <p:txBody>
          <a:bodyPr/>
          <a:lstStyle/>
          <a:p>
            <a:fld id="{51608C99-041E-4CC5-B023-5D190F104992}"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For this, we simply subtract the current level set field from the previous level set field.</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this, we simply subtract the current level set field from the previous level set field to get the voxels changing over time.</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dilate</a:t>
            </a:r>
            <a:r>
              <a:rPr lang="en-US" baseline="0" dirty="0" smtClean="0"/>
              <a:t> this set of voxels by one, because we also want to consider the neighbors of changing voxels to be active. This is because the changes in a voxel will be visible to all of its neighbors, which could potentially change the neighbor values on the subsequent time step.</a:t>
            </a:r>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find the voxels changing in space and time by taking the intersection of the voxels we found previously.</a:t>
            </a:r>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intersection</a:t>
            </a:r>
            <a:r>
              <a:rPr lang="en-US" baseline="0" dirty="0" smtClean="0"/>
              <a:t> forms our new active set.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far we’ve defined our algorithm in terms of relatively</a:t>
            </a:r>
            <a:r>
              <a:rPr lang="en-US" baseline="0" dirty="0" smtClean="0"/>
              <a:t> abstract operations that are not necessarily straight-forward to implement on a GPU.</a:t>
            </a:r>
          </a:p>
          <a:p>
            <a:endParaRPr lang="en-US" baseline="0" dirty="0" smtClean="0"/>
          </a:p>
          <a:p>
            <a:r>
              <a:rPr lang="en-US" baseline="0" dirty="0" smtClean="0"/>
              <a:t>In this part of the talk, I’ll discuss how we map this high-level algorithm efficiently onto GPU hardware. By doing this, we get the nice speed-ups we want.</a:t>
            </a:r>
          </a:p>
          <a:p>
            <a:endParaRPr lang="en-US" baseline="0" dirty="0" smtClean="0"/>
          </a:p>
          <a:p>
            <a:r>
              <a:rPr lang="en-US" baseline="0" dirty="0" smtClean="0"/>
              <a:t>In turn, this enables the interactivity we saw in the demo.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intuition behind our GPU algorithm</a:t>
            </a:r>
            <a:r>
              <a:rPr lang="en-US" baseline="0" dirty="0" smtClean="0"/>
              <a:t> is to maintain a dense list of active coordinates, and use this list as a lookup table to sparsely update the level set field.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GPU algorithm looks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GPU algorithm looks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dirty="0" smtClean="0"/>
              <a:t>So our</a:t>
            </a:r>
            <a:r>
              <a:rPr lang="en-US" sz="1200" baseline="0" dirty="0" smtClean="0"/>
              <a:t> goal in this research is a </a:t>
            </a:r>
            <a:r>
              <a:rPr lang="en-US" sz="1200" dirty="0" smtClean="0"/>
              <a:t>fast, interactive, and accurate segmentation</a:t>
            </a:r>
            <a:r>
              <a:rPr lang="en-US" sz="1200" baseline="0" dirty="0" smtClean="0"/>
              <a:t> algorithm,</a:t>
            </a:r>
            <a:r>
              <a:rPr lang="en-US" sz="1200" dirty="0" smtClean="0"/>
              <a:t> even when the image is noisy and heterogeneous.</a:t>
            </a:r>
          </a:p>
          <a:p>
            <a:endParaRPr lang="en-US" sz="1200" dirty="0" smtClean="0"/>
          </a:p>
          <a:p>
            <a:r>
              <a:rPr lang="en-US" sz="1200" dirty="0" smtClean="0"/>
              <a:t>Medical</a:t>
            </a:r>
            <a:r>
              <a:rPr lang="en-US" sz="1200" baseline="0" dirty="0" smtClean="0"/>
              <a:t> images always have some imaging artifacts, and we want our segmentation method to cope with these artifacts.</a:t>
            </a:r>
          </a:p>
          <a:p>
            <a:endParaRPr lang="en-US" sz="1200" baseline="0" dirty="0" smtClean="0"/>
          </a:p>
          <a:p>
            <a:r>
              <a:rPr lang="en-US" sz="1200" baseline="0" dirty="0" smtClean="0"/>
              <a:t>Also, the structures we’re trying to segment can also be highly heterogeneous. We want our segmentation algorithm to cope with this heterogeneity.</a:t>
            </a:r>
            <a:endParaRPr lang="en-US" dirty="0"/>
          </a:p>
        </p:txBody>
      </p:sp>
      <p:sp>
        <p:nvSpPr>
          <p:cNvPr id="4" name="Slide Number Placeholder 3"/>
          <p:cNvSpPr>
            <a:spLocks noGrp="1"/>
          </p:cNvSpPr>
          <p:nvPr>
            <p:ph type="sldNum" sz="quarter" idx="10"/>
          </p:nvPr>
        </p:nvSpPr>
        <p:spPr/>
        <p:txBody>
          <a:bodyPr/>
          <a:lstStyle/>
          <a:p>
            <a:fld id="{51608C99-041E-4CC5-B023-5D190F104992}"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GPU algorithm looks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GPU algorithm looks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GPU algorithm looks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GPU algorithm looks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a:t>
            </a:r>
            <a:r>
              <a:rPr lang="en-US" baseline="0" dirty="0" smtClean="0"/>
              <a:t> step of our algorithm is to initialize the level set field with a seed surface. This is trivial to parallelize by launching one thread per coordinate in the level set field domain.</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then apply the spatial gradient operator to the entire level set field in parallel find the voxels that are near the level set surface. This forms our initial set of active coordinates.</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If a voxel is determined to be active, we write its coordinates to a scratchpad using the coordinates themselves as indices.</a:t>
            </a:r>
          </a:p>
          <a:p>
            <a:endParaRPr lang="en-US" baseline="0" dirty="0" smtClean="0"/>
          </a:p>
          <a:p>
            <a:r>
              <a:rPr lang="en-US" baseline="0" dirty="0" smtClean="0"/>
              <a:t>This seems counter-intuitive at first. After all, if I index into the scratchpad at the index (2,2), I will find the coordinate (2,2), which I already knew if indexed into the scratchpad at this location in the first place.</a:t>
            </a:r>
          </a:p>
          <a:p>
            <a:endParaRPr lang="en-US" baseline="0" dirty="0" smtClean="0"/>
          </a:p>
          <a:p>
            <a:r>
              <a:rPr lang="en-US" baseline="0" dirty="0" smtClean="0"/>
              <a:t>But we don’t know a priori which voxels will be active and we need a place for every thread to write its output data. Since we launch a parallel thread for each voxel, we simply get each thread to write to its corresponding voxel in the scratchpad.</a:t>
            </a:r>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interpret the scratchpad as 1-dimensional</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then</a:t>
            </a:r>
            <a:r>
              <a:rPr lang="en-US" baseline="0" dirty="0" smtClean="0"/>
              <a:t> we use the stream compaction algorithm in the open-source CUDPP library to compact the scratchpad into a dense list of active coordinates.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we have a dense list of active coordinates, we</a:t>
            </a:r>
            <a:r>
              <a:rPr lang="en-US" baseline="0" dirty="0" smtClean="0"/>
              <a:t> simply launch a parallel thread for every active coordinate to sparsely update the level set field at that coordinate.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dirty="0" smtClean="0"/>
              <a:t>A promising technique</a:t>
            </a:r>
            <a:r>
              <a:rPr lang="en-US" sz="1200" baseline="0" dirty="0" smtClean="0"/>
              <a:t> for image segmentation is the so-called level set method.</a:t>
            </a:r>
          </a:p>
          <a:p>
            <a:endParaRPr lang="en-US" sz="1200" baseline="0" dirty="0" smtClean="0"/>
          </a:p>
          <a:p>
            <a:r>
              <a:rPr lang="en-US" sz="1200" baseline="0" dirty="0" smtClean="0"/>
              <a:t>I’ll talk about how this method works in a moment, but for now, let me simply say that several interactive systems for level set segmentation have been demonstrated in recent years.</a:t>
            </a:r>
          </a:p>
          <a:p>
            <a:endParaRPr lang="en-US" sz="1200" baseline="0" dirty="0" smtClean="0"/>
          </a:p>
          <a:p>
            <a:r>
              <a:rPr lang="en-US" sz="1200" baseline="0" dirty="0" smtClean="0"/>
              <a:t>Also, the level set method has been shown to exhibit </a:t>
            </a:r>
            <a:r>
              <a:rPr lang="en-US" sz="1200" dirty="0" smtClean="0"/>
              <a:t>competitive accuracy and variability compared to manual segmentations by experts on difficult clinical segmentation</a:t>
            </a:r>
            <a:r>
              <a:rPr lang="en-US" sz="1200" baseline="0" dirty="0" smtClean="0"/>
              <a:t> tasks.</a:t>
            </a:r>
          </a:p>
          <a:p>
            <a:endParaRPr lang="en-US" sz="1200" baseline="0" dirty="0" smtClean="0"/>
          </a:p>
          <a:p>
            <a:r>
              <a:rPr lang="en-US" sz="1200" baseline="0" dirty="0" smtClean="0"/>
              <a:t>This is because the level set method can enforce a wide-variety of application-specific geometric constraints on the segmentation.</a:t>
            </a:r>
            <a:endParaRPr lang="en-US" dirty="0"/>
          </a:p>
        </p:txBody>
      </p:sp>
      <p:sp>
        <p:nvSpPr>
          <p:cNvPr id="4" name="Slide Number Placeholder 3"/>
          <p:cNvSpPr>
            <a:spLocks noGrp="1"/>
          </p:cNvSpPr>
          <p:nvPr>
            <p:ph type="sldNum" sz="quarter" idx="10"/>
          </p:nvPr>
        </p:nvSpPr>
        <p:spPr/>
        <p:txBody>
          <a:bodyPr/>
          <a:lstStyle/>
          <a:p>
            <a:fld id="{51608C99-041E-4CC5-B023-5D190F104992}"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that we’ve updated the level set field for an iteration, our next task is to generate a new dense list of active coordinates.</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Suppose our old active coordinates are shown in grey…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our new active coordinates</a:t>
            </a:r>
            <a:r>
              <a:rPr lang="en-US" baseline="0" dirty="0" smtClean="0"/>
              <a:t> are shown in blue…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generate new active coordinates, we launch a thread for each old active coordinate. Each thread is responsible for testing the local neighborhood around one old active coordinate.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a coordinate</a:t>
            </a:r>
            <a:r>
              <a:rPr lang="en-US" baseline="0" dirty="0" smtClean="0"/>
              <a:t> is determined to be active, the thread that determined it to be active is responsible for writing it to one of several auxiliary buffers. The choice of auxiliary buffer is determined by the relative position of old active coordinate to new active coordinate. Therefore we label the auxiliary buffers according to each cardinal direction. The auxiliary buffer B-dot represents the buffer that gets used when the old active coordinate equals the new active coordinate.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examine this process in more detail, let’s look at what thread 0 would do. Thread 0 will examine the local neighborhood around the coordinate</a:t>
            </a:r>
            <a:r>
              <a:rPr lang="en-US" baseline="0" dirty="0" smtClean="0"/>
              <a:t> (0,0). Since there are no new active coordinates in this local neighborhood, thread 0 will not output anything to the auxiliary buffers.</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However, previous</a:t>
            </a:r>
            <a:r>
              <a:rPr lang="en-US" sz="1200" baseline="0" dirty="0" smtClean="0"/>
              <a:t> </a:t>
            </a:r>
            <a:r>
              <a:rPr lang="en-US" sz="1200" dirty="0" smtClean="0"/>
              <a:t>level set methods require a very large amount of computation, and can be slow.</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This is true even when they are running on the GPU.</a:t>
            </a:r>
            <a:br>
              <a:rPr lang="en-US" sz="1200" baseline="0" dirty="0" smtClean="0"/>
            </a:b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It is this limitation that motivates our algorithm.</a:t>
            </a:r>
            <a:endParaRPr lang="en-US" dirty="0"/>
          </a:p>
        </p:txBody>
      </p:sp>
      <p:sp>
        <p:nvSpPr>
          <p:cNvPr id="4" name="Slide Number Placeholder 3"/>
          <p:cNvSpPr>
            <a:spLocks noGrp="1"/>
          </p:cNvSpPr>
          <p:nvPr>
            <p:ph type="sldNum" sz="quarter" idx="10"/>
          </p:nvPr>
        </p:nvSpPr>
        <p:spPr/>
        <p:txBody>
          <a:bodyPr/>
          <a:lstStyle/>
          <a:p>
            <a:fld id="{51608C99-041E-4CC5-B023-5D190F104992}"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Thread 1 will examine the local neighborhood around the coordinate (0,1). As we can see from the diagram of the new active set, there is one new active coordinate in this</a:t>
            </a:r>
            <a:r>
              <a:rPr lang="en-US" baseline="0" dirty="0" smtClean="0"/>
              <a:t> neighborhood. This new active coordinate is the “right” neighbor of (0,1)…</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…since the new active coordinate is the “right” neighbor of the old active coordinate, thread 1 will write this new active coordinate to the right neighbor buffer.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Thread 2 will examine the local neighborhood around the coordinate (0,2). There are three new active coordinate in this</a:t>
            </a:r>
            <a:r>
              <a:rPr lang="en-US" baseline="0" dirty="0" smtClean="0"/>
              <a:t> neighborhood, including the coordinate (0,2) itself.</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82</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…thread 2 will write these new active coordinates to the appropriate auxiliary buffers.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process proceeds</a:t>
            </a:r>
            <a:r>
              <a:rPr lang="en-US" baseline="0" dirty="0" smtClean="0"/>
              <a:t> as one would expect for all remaining threads.</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85</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86</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Outputting new active coordinates in this way has a couple of nice properties.</a:t>
            </a:r>
            <a:r>
              <a:rPr lang="en-US" baseline="0" dirty="0" smtClean="0"/>
              <a:t> Memory accesses to each auxiliary buffer are coalesced perfectly. Moreover, since there are no duplicates among the old active coordinates, there are guaranteed to be no duplicates in each auxiliary buffer.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87</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t>
            </a:r>
            <a:r>
              <a:rPr lang="en-US" baseline="0" dirty="0" smtClean="0"/>
              <a:t>owever when taken collectively, the auxiliary buffers can, and almost certainly will contain duplicates.</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example, the coordinate (0,2)</a:t>
            </a:r>
            <a:r>
              <a:rPr lang="en-US" baseline="0" dirty="0" smtClean="0"/>
              <a:t> appears a total of 4 times in the auxiliary buffers taken collectively. These duplicates must be subsequently removed.</a:t>
            </a:r>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89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To understand</a:t>
            </a:r>
            <a:r>
              <a:rPr lang="en-US" baseline="0" dirty="0" smtClean="0"/>
              <a:t> why the level set method can be slow, we should discuss how it works.</a:t>
            </a:r>
          </a:p>
          <a:p>
            <a:endParaRPr lang="en-US" baseline="0" dirty="0" smtClean="0"/>
          </a:p>
          <a:p>
            <a:r>
              <a:rPr lang="en-US" baseline="0" dirty="0" smtClean="0"/>
              <a:t>The level set method for image segmentation begins with a seed surface, which is in some sense embedded in the same space as an image.</a:t>
            </a:r>
          </a:p>
          <a:p>
            <a:endParaRPr lang="en-US" baseline="0" dirty="0" smtClean="0"/>
          </a:p>
          <a:p>
            <a:r>
              <a:rPr lang="en-US" baseline="0" dirty="0" smtClean="0"/>
              <a:t>The level set method then iteratively deforms the surface along it’s local normal according to local properties of both the surface and the underlying image.</a:t>
            </a:r>
            <a:endParaRPr lang="en-US" dirty="0"/>
          </a:p>
        </p:txBody>
      </p:sp>
      <p:sp>
        <p:nvSpPr>
          <p:cNvPr id="4" name="Slide Number Placeholder 3"/>
          <p:cNvSpPr>
            <a:spLocks noGrp="1"/>
          </p:cNvSpPr>
          <p:nvPr>
            <p:ph type="sldNum" sz="quarter" idx="10"/>
          </p:nvPr>
        </p:nvSpPr>
        <p:spPr/>
        <p:txBody>
          <a:bodyPr/>
          <a:lstStyle/>
          <a:p>
            <a:fld id="{51608C99-041E-4CC5-B023-5D190F104992}"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90</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remove duplicates, we leverage the fact that</a:t>
            </a:r>
            <a:r>
              <a:rPr lang="en-US" baseline="0" dirty="0" smtClean="0"/>
              <a:t> each auxiliary buffer contains no duplicate entries. We simply tag our scratchpad in parallel at all the non-null coordinates in the first auxiliary buffer, and then impose a global synchronization point, shown in this diagram with a dotted line.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92</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our next auxiliary</a:t>
            </a:r>
            <a:r>
              <a:rPr lang="en-US" baseline="0" dirty="0" smtClean="0"/>
              <a:t> buffer, we examine each coordinate in parallel. If the coordinate has been previously tagged in the scratchpad, we replace the coordinate with a null entry in the auxiliary buffer. Such coordinates are shown in red. If the coordinate has not been previously tagged in the scratchpad, we tag it in the scratchpad and preserve it in the auxiliary buffer. Such coordinates are shown in blue.</a:t>
            </a:r>
          </a:p>
          <a:p>
            <a:endParaRPr lang="en-US" baseline="0" dirty="0" smtClean="0"/>
          </a:p>
          <a:p>
            <a:r>
              <a:rPr lang="en-US" baseline="0" dirty="0" smtClean="0"/>
              <a:t>We repeat this process for each auxiliary buffer. This process is correct and free of race conditions because there are no duplicate coordinates within each auxiliary buffer. The process also has the nice property of not requiring any sorting or additional per-thread synchronization to remove all the duplicates.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94</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95</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96</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97</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98</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435A0B-BFB3-4865-9D93-A249086BCE20}" type="slidenum">
              <a:rPr lang="en-US" smtClean="0"/>
              <a:pPr>
                <a:defRPr/>
              </a:pPr>
              <a:t>99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11D257-7F95-4B00-9C2F-045CC4B63B0B}" type="datetimeFigureOut">
              <a:rPr lang="en-US" smtClean="0"/>
              <a:t>3/20/2012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4232202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D257-7F95-4B00-9C2F-045CC4B63B0B}" type="datetimeFigureOut">
              <a:rPr lang="en-US" smtClean="0"/>
              <a:t>3/20/2012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361804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D257-7F95-4B00-9C2F-045CC4B63B0B}" type="datetimeFigureOut">
              <a:rPr lang="en-US" smtClean="0"/>
              <a:t>3/20/2012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201238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D257-7F95-4B00-9C2F-045CC4B63B0B}" type="datetimeFigureOut">
              <a:rPr lang="en-US" smtClean="0"/>
              <a:t>3/20/2012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170292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11D257-7F95-4B00-9C2F-045CC4B63B0B}" type="datetimeFigureOut">
              <a:rPr lang="en-US" smtClean="0"/>
              <a:t>3/20/2012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233119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11D257-7F95-4B00-9C2F-045CC4B63B0B}" type="datetimeFigureOut">
              <a:rPr lang="en-US" smtClean="0"/>
              <a:t>3/20/2012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259512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11D257-7F95-4B00-9C2F-045CC4B63B0B}" type="datetimeFigureOut">
              <a:rPr lang="en-US" smtClean="0"/>
              <a:t>3/20/2012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37455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11D257-7F95-4B00-9C2F-045CC4B63B0B}" type="datetimeFigureOut">
              <a:rPr lang="en-US" smtClean="0"/>
              <a:t>3/20/2012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156085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1D257-7F95-4B00-9C2F-045CC4B63B0B}" type="datetimeFigureOut">
              <a:rPr lang="en-US" smtClean="0"/>
              <a:t>3/20/2012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1921979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D257-7F95-4B00-9C2F-045CC4B63B0B}" type="datetimeFigureOut">
              <a:rPr lang="en-US" smtClean="0"/>
              <a:t>3/20/2012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363784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D257-7F95-4B00-9C2F-045CC4B63B0B}" type="datetimeFigureOut">
              <a:rPr lang="en-US" smtClean="0"/>
              <a:t>3/20/2012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620B2-DA54-4B1E-94B1-120150298FF1}" type="slidenum">
              <a:rPr lang="en-US" smtClean="0"/>
              <a:t>‹#›</a:t>
            </a:fld>
            <a:endParaRPr lang="en-US"/>
          </a:p>
        </p:txBody>
      </p:sp>
    </p:spTree>
    <p:extLst>
      <p:ext uri="{BB962C8B-B14F-4D97-AF65-F5344CB8AC3E}">
        <p14:creationId xmlns:p14="http://schemas.microsoft.com/office/powerpoint/2010/main" val="3480700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D257-7F95-4B00-9C2F-045CC4B63B0B}" type="datetimeFigureOut">
              <a:rPr lang="en-US" smtClean="0"/>
              <a:t>3/20/2012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620B2-DA54-4B1E-94B1-120150298FF1}" type="slidenum">
              <a:rPr lang="en-US" smtClean="0"/>
              <a:t>‹#›</a:t>
            </a:fld>
            <a:endParaRPr lang="en-US"/>
          </a:p>
        </p:txBody>
      </p:sp>
    </p:spTree>
    <p:extLst>
      <p:ext uri="{BB962C8B-B14F-4D97-AF65-F5344CB8AC3E}">
        <p14:creationId xmlns:p14="http://schemas.microsoft.com/office/powerpoint/2010/main" val="3047076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0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tif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7.wmf"/><Relationship Id="rId5" Type="http://schemas.openxmlformats.org/officeDocument/2006/relationships/oleObject" Target="../embeddings/oleObject19.bin"/><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20.bin"/><Relationship Id="rId4" Type="http://schemas.openxmlformats.org/officeDocument/2006/relationships/image" Target="../media/image55.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56.wmf"/><Relationship Id="rId5" Type="http://schemas.openxmlformats.org/officeDocument/2006/relationships/oleObject" Target="../embeddings/oleObject21.bin"/><Relationship Id="rId4" Type="http://schemas.openxmlformats.org/officeDocument/2006/relationships/image" Target="../media/image5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5.bin"/><Relationship Id="rId3" Type="http://schemas.openxmlformats.org/officeDocument/2006/relationships/notesSlide" Target="../notesSlides/notesSlide17.xml"/><Relationship Id="rId7" Type="http://schemas.openxmlformats.org/officeDocument/2006/relationships/oleObject" Target="../embeddings/oleObject2.bin"/><Relationship Id="rId12" Type="http://schemas.openxmlformats.org/officeDocument/2006/relationships/image" Target="../media/image15.wmf"/><Relationship Id="rId17" Type="http://schemas.openxmlformats.org/officeDocument/2006/relationships/image" Target="../media/image17.wmf"/><Relationship Id="rId2" Type="http://schemas.openxmlformats.org/officeDocument/2006/relationships/slideLayout" Target="../slideLayouts/slideLayout4.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image" Target="../media/image16.wmf"/><Relationship Id="rId10" Type="http://schemas.openxmlformats.org/officeDocument/2006/relationships/image" Target="../media/image14.wmf"/><Relationship Id="rId4" Type="http://schemas.openxmlformats.org/officeDocument/2006/relationships/image" Target="../media/image11.png"/><Relationship Id="rId9" Type="http://schemas.openxmlformats.org/officeDocument/2006/relationships/oleObject" Target="../embeddings/oleObject3.bin"/><Relationship Id="rId1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2.bin"/><Relationship Id="rId18" Type="http://schemas.openxmlformats.org/officeDocument/2006/relationships/oleObject" Target="../embeddings/oleObject15.bin"/><Relationship Id="rId3" Type="http://schemas.openxmlformats.org/officeDocument/2006/relationships/notesSlide" Target="../notesSlides/notesSlide18.xml"/><Relationship Id="rId7" Type="http://schemas.openxmlformats.org/officeDocument/2006/relationships/oleObject" Target="../embeddings/oleObject9.bin"/><Relationship Id="rId12" Type="http://schemas.openxmlformats.org/officeDocument/2006/relationships/image" Target="../media/image15.wmf"/><Relationship Id="rId17" Type="http://schemas.openxmlformats.org/officeDocument/2006/relationships/image" Target="../media/image17.wmf"/><Relationship Id="rId2" Type="http://schemas.openxmlformats.org/officeDocument/2006/relationships/slideLayout" Target="../slideLayouts/slideLayout4.xml"/><Relationship Id="rId16"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image" Target="../media/image12.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image" Target="../media/image16.wmf"/><Relationship Id="rId10" Type="http://schemas.openxmlformats.org/officeDocument/2006/relationships/image" Target="../media/image14.wmf"/><Relationship Id="rId19" Type="http://schemas.openxmlformats.org/officeDocument/2006/relationships/image" Target="../media/image18.wmf"/><Relationship Id="rId4" Type="http://schemas.openxmlformats.org/officeDocument/2006/relationships/image" Target="../media/image11.png"/><Relationship Id="rId9" Type="http://schemas.openxmlformats.org/officeDocument/2006/relationships/oleObject" Target="../embeddings/oleObject10.bin"/><Relationship Id="rId1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9.xml"/><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19.wmf"/><Relationship Id="rId4" Type="http://schemas.openxmlformats.org/officeDocument/2006/relationships/oleObject" Target="../embeddings/oleObject16.bin"/><Relationship Id="rId9" Type="http://schemas.openxmlformats.org/officeDocument/2006/relationships/image" Target="../media/image2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38.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8.bin"/><Relationship Id="rId5" Type="http://schemas.openxmlformats.org/officeDocument/2006/relationships/image" Target="../media/image39.tiff"/><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C:\Users\mike\Research\iiRepository\GPUSeg\papers\HPG\latex\figures\Aorta-3D.png"/>
          <p:cNvPicPr>
            <a:picLocks noChangeAspect="1" noChangeArrowheads="1"/>
          </p:cNvPicPr>
          <p:nvPr/>
        </p:nvPicPr>
        <p:blipFill>
          <a:blip r:embed="rId3" cstate="print"/>
          <a:srcRect/>
          <a:stretch>
            <a:fillRect/>
          </a:stretch>
        </p:blipFill>
        <p:spPr bwMode="auto">
          <a:xfrm>
            <a:off x="1915572" y="76199"/>
            <a:ext cx="5308631" cy="6629401"/>
          </a:xfrm>
          <a:prstGeom prst="rect">
            <a:avLst/>
          </a:prstGeom>
          <a:noFill/>
        </p:spPr>
      </p:pic>
      <p:sp>
        <p:nvSpPr>
          <p:cNvPr id="5" name="Title 7"/>
          <p:cNvSpPr txBox="1">
            <a:spLocks/>
          </p:cNvSpPr>
          <p:nvPr/>
        </p:nvSpPr>
        <p:spPr>
          <a:xfrm>
            <a:off x="0" y="76200"/>
            <a:ext cx="9144000" cy="838200"/>
          </a:xfrm>
          <a:prstGeom prst="rect">
            <a:avLst/>
          </a:prstGeom>
          <a:solidFill>
            <a:srgbClr val="FFFFFF">
              <a:alpha val="80000"/>
            </a:srgb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Minion Pro" pitchFamily="18" charset="0"/>
              </a:rPr>
              <a:t>Fast Volume Segmentation with Sparse Level Sets</a:t>
            </a:r>
          </a:p>
          <a:p>
            <a:r>
              <a:rPr lang="en-US" sz="2000" dirty="0" smtClean="0">
                <a:latin typeface="Minion Pro" pitchFamily="18" charset="0"/>
              </a:rPr>
              <a:t>Mike Roberts</a:t>
            </a:r>
            <a:endParaRPr lang="en-US" sz="2000" dirty="0">
              <a:latin typeface="Minion Pro" pitchFamily="18" charset="0"/>
            </a:endParaRPr>
          </a:p>
        </p:txBody>
      </p:sp>
      <p:pic>
        <p:nvPicPr>
          <p:cNvPr id="6" name="Picture 2" descr="C:\Users\mike\AppData\Local\Temp\SEAS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5943600"/>
            <a:ext cx="2006600" cy="73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248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0"/>
            <a:ext cx="9144000" cy="1143000"/>
          </a:xfrm>
        </p:spPr>
        <p:txBody>
          <a:bodyPr>
            <a:normAutofit/>
          </a:bodyPr>
          <a:lstStyle/>
          <a:p>
            <a:r>
              <a:rPr lang="en-US" sz="3600" dirty="0" smtClean="0">
                <a:latin typeface="Minion Pro" pitchFamily="18" charset="0"/>
              </a:rPr>
              <a:t>Segmentation with Level Sets</a:t>
            </a:r>
            <a:endParaRPr lang="en-US" sz="3600" dirty="0">
              <a:latin typeface="Minion Pro" pitchFamily="18" charset="0"/>
            </a:endParaRPr>
          </a:p>
        </p:txBody>
      </p:sp>
      <p:cxnSp>
        <p:nvCxnSpPr>
          <p:cNvPr id="11" name="Straight Arrow Connector 10"/>
          <p:cNvCxnSpPr/>
          <p:nvPr/>
        </p:nvCxnSpPr>
        <p:spPr>
          <a:xfrm>
            <a:off x="544286" y="5268686"/>
            <a:ext cx="8136904" cy="21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Content Placeholder 40"/>
          <p:cNvSpPr txBox="1">
            <a:spLocks/>
          </p:cNvSpPr>
          <p:nvPr/>
        </p:nvSpPr>
        <p:spPr>
          <a:xfrm>
            <a:off x="7025006" y="5270823"/>
            <a:ext cx="1767140" cy="72388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inion Pro" pitchFamily="18" charset="0"/>
              </a:rPr>
              <a:t>iterations</a:t>
            </a:r>
          </a:p>
        </p:txBody>
      </p:sp>
      <p:pic>
        <p:nvPicPr>
          <p:cNvPr id="12" name="Picture 2"/>
          <p:cNvPicPr>
            <a:picLocks noChangeAspect="1" noChangeArrowheads="1"/>
          </p:cNvPicPr>
          <p:nvPr/>
        </p:nvPicPr>
        <p:blipFill>
          <a:blip r:embed="rId3" cstate="print"/>
          <a:srcRect/>
          <a:stretch>
            <a:fillRect/>
          </a:stretch>
        </p:blipFill>
        <p:spPr bwMode="auto">
          <a:xfrm>
            <a:off x="548910" y="2209800"/>
            <a:ext cx="2520754" cy="2852808"/>
          </a:xfrm>
          <a:prstGeom prst="rect">
            <a:avLst/>
          </a:prstGeom>
          <a:noFill/>
          <a:ln w="9525">
            <a:noFill/>
            <a:miter lim="800000"/>
            <a:headEnd/>
            <a:tailEnd/>
          </a:ln>
        </p:spPr>
      </p:pic>
      <p:pic>
        <p:nvPicPr>
          <p:cNvPr id="13" name="Picture 3"/>
          <p:cNvPicPr>
            <a:picLocks noChangeAspect="1" noChangeArrowheads="1"/>
          </p:cNvPicPr>
          <p:nvPr/>
        </p:nvPicPr>
        <p:blipFill>
          <a:blip r:embed="rId4" cstate="print"/>
          <a:srcRect/>
          <a:stretch>
            <a:fillRect/>
          </a:stretch>
        </p:blipFill>
        <p:spPr bwMode="auto">
          <a:xfrm>
            <a:off x="3381485" y="2224195"/>
            <a:ext cx="2476290" cy="2859940"/>
          </a:xfrm>
          <a:prstGeom prst="rect">
            <a:avLst/>
          </a:prstGeom>
          <a:noFill/>
          <a:ln w="9525">
            <a:noFill/>
            <a:miter lim="800000"/>
            <a:headEnd/>
            <a:tailEnd/>
          </a:ln>
        </p:spPr>
      </p:pic>
    </p:spTree>
    <p:extLst>
      <p:ext uri="{BB962C8B-B14F-4D97-AF65-F5344CB8AC3E}">
        <p14:creationId xmlns:p14="http://schemas.microsoft.com/office/powerpoint/2010/main" val="172481513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lang="nn-NO" sz="2400" dirty="0" smtClean="0">
                <a:latin typeface="Minion Pro" pitchFamily="18" charset="0"/>
              </a:rPr>
              <a:t>Compact the auxiliary buffers</a:t>
            </a:r>
          </a:p>
        </p:txBody>
      </p:sp>
      <p:grpSp>
        <p:nvGrpSpPr>
          <p:cNvPr id="3" name="Group 2"/>
          <p:cNvGrpSpPr/>
          <p:nvPr/>
        </p:nvGrpSpPr>
        <p:grpSpPr>
          <a:xfrm>
            <a:off x="428613" y="1994571"/>
            <a:ext cx="5799887" cy="1491246"/>
            <a:chOff x="357158" y="2632711"/>
            <a:chExt cx="7780163" cy="2068829"/>
          </a:xfrm>
        </p:grpSpPr>
        <p:pic>
          <p:nvPicPr>
            <p:cNvPr id="4" name="Picture 2" descr="C:\Users\mike\Research\iiRepository\GPUSeg\papers\PNAS\PNAS-2\figures\figure5.tif"/>
            <p:cNvPicPr>
              <a:picLocks noChangeAspect="1" noChangeArrowheads="1"/>
            </p:cNvPicPr>
            <p:nvPr/>
          </p:nvPicPr>
          <p:blipFill>
            <a:blip r:embed="rId3" cstate="print"/>
            <a:srcRect b="48494"/>
            <a:stretch>
              <a:fillRect/>
            </a:stretch>
          </p:blipFill>
          <p:spPr bwMode="auto">
            <a:xfrm>
              <a:off x="357158" y="2714620"/>
              <a:ext cx="7780163" cy="1986920"/>
            </a:xfrm>
            <a:prstGeom prst="rect">
              <a:avLst/>
            </a:prstGeom>
            <a:noFill/>
          </p:spPr>
        </p:pic>
        <p:pic>
          <p:nvPicPr>
            <p:cNvPr id="5" name="Picture 2"/>
            <p:cNvPicPr>
              <a:picLocks noChangeAspect="1" noChangeArrowheads="1"/>
            </p:cNvPicPr>
            <p:nvPr/>
          </p:nvPicPr>
          <p:blipFill>
            <a:blip r:embed="rId4" cstate="print"/>
            <a:srcRect t="38142" r="74139" b="3106"/>
            <a:stretch>
              <a:fillRect/>
            </a:stretch>
          </p:blipFill>
          <p:spPr bwMode="auto">
            <a:xfrm>
              <a:off x="565862" y="2632711"/>
              <a:ext cx="1933498" cy="1885949"/>
            </a:xfrm>
            <a:prstGeom prst="rect">
              <a:avLst/>
            </a:prstGeom>
            <a:noFill/>
            <a:ln w="9525">
              <a:noFill/>
              <a:miter lim="800000"/>
              <a:headEnd/>
              <a:tailEnd/>
            </a:ln>
          </p:spPr>
        </p:pic>
      </p:grpSp>
      <p:grpSp>
        <p:nvGrpSpPr>
          <p:cNvPr id="25" name="Group 23"/>
          <p:cNvGrpSpPr/>
          <p:nvPr/>
        </p:nvGrpSpPr>
        <p:grpSpPr>
          <a:xfrm>
            <a:off x="6484132" y="209550"/>
            <a:ext cx="2202669" cy="1676400"/>
            <a:chOff x="6477000" y="209550"/>
            <a:chExt cx="2202669" cy="1676400"/>
          </a:xfrm>
        </p:grpSpPr>
        <p:grpSp>
          <p:nvGrpSpPr>
            <p:cNvPr id="26" name="Group 20"/>
            <p:cNvGrpSpPr/>
            <p:nvPr/>
          </p:nvGrpSpPr>
          <p:grpSpPr>
            <a:xfrm>
              <a:off x="6911578" y="277106"/>
              <a:ext cx="1768091" cy="1608844"/>
              <a:chOff x="4982776" y="214495"/>
              <a:chExt cx="1768091" cy="1608844"/>
            </a:xfrm>
          </p:grpSpPr>
          <p:grpSp>
            <p:nvGrpSpPr>
              <p:cNvPr id="29" name="Group 19"/>
              <p:cNvGrpSpPr/>
              <p:nvPr/>
            </p:nvGrpSpPr>
            <p:grpSpPr>
              <a:xfrm>
                <a:off x="4982776" y="214495"/>
                <a:ext cx="1660934" cy="1555215"/>
                <a:chOff x="476270" y="1357298"/>
                <a:chExt cx="8119310" cy="5214974"/>
              </a:xfrm>
            </p:grpSpPr>
            <p:grpSp>
              <p:nvGrpSpPr>
                <p:cNvPr id="31" name="Group 19"/>
                <p:cNvGrpSpPr/>
                <p:nvPr/>
              </p:nvGrpSpPr>
              <p:grpSpPr>
                <a:xfrm>
                  <a:off x="2571736" y="1357298"/>
                  <a:ext cx="3748102" cy="5214974"/>
                  <a:chOff x="2571736" y="1357298"/>
                  <a:chExt cx="3748102" cy="5214974"/>
                </a:xfrm>
              </p:grpSpPr>
              <p:sp>
                <p:nvSpPr>
                  <p:cNvPr id="36" name="Rounded Rectangle 3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7" name="Down Arrow 3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8" name="Rounded Rectangle 3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9" name="Down Arrow 3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Rounded Rectangle 3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Down Arrow 4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Flowchart: Decision 4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2" name="Group 20"/>
                <p:cNvGrpSpPr/>
                <p:nvPr/>
              </p:nvGrpSpPr>
              <p:grpSpPr>
                <a:xfrm>
                  <a:off x="476270" y="2343630"/>
                  <a:ext cx="8119310" cy="3800014"/>
                  <a:chOff x="476270" y="2343630"/>
                  <a:chExt cx="8119310" cy="3800014"/>
                </a:xfrm>
              </p:grpSpPr>
              <p:sp>
                <p:nvSpPr>
                  <p:cNvPr id="33" name="Rounded Rectangle 3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Down Arrow 3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Curved Left Arrow 3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0" name="Rectangle 29"/>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7" name="Rectangle 26"/>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23825110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Compact the auxiliary buffers</a:t>
            </a:r>
          </a:p>
        </p:txBody>
      </p:sp>
      <p:sp>
        <p:nvSpPr>
          <p:cNvPr id="22" name="Rectangle 21"/>
          <p:cNvSpPr/>
          <p:nvPr/>
        </p:nvSpPr>
        <p:spPr>
          <a:xfrm>
            <a:off x="1965779" y="2775065"/>
            <a:ext cx="160736" cy="1608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2823037" y="2775065"/>
            <a:ext cx="375051" cy="175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3841026" y="2775065"/>
            <a:ext cx="375051" cy="2145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4751861" y="2775065"/>
            <a:ext cx="375051" cy="2145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16273" y="2775065"/>
            <a:ext cx="375051" cy="2145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ounded Rectangle 26"/>
          <p:cNvSpPr/>
          <p:nvPr/>
        </p:nvSpPr>
        <p:spPr>
          <a:xfrm>
            <a:off x="2657477" y="3714757"/>
            <a:ext cx="1970491" cy="21367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400" dirty="0" smtClean="0">
                <a:solidFill>
                  <a:schemeClr val="tx1"/>
                </a:solidFill>
                <a:latin typeface="Minion Pro" pitchFamily="18" charset="0"/>
              </a:rPr>
              <a:t>Stream Compaction</a:t>
            </a:r>
            <a:endParaRPr lang="en-US" sz="1400" dirty="0">
              <a:solidFill>
                <a:schemeClr val="tx1"/>
              </a:solidFill>
              <a:latin typeface="Minion Pro" pitchFamily="18" charset="0"/>
            </a:endParaRPr>
          </a:p>
        </p:txBody>
      </p:sp>
      <p:sp>
        <p:nvSpPr>
          <p:cNvPr id="28" name="Down Arrow 27"/>
          <p:cNvSpPr/>
          <p:nvPr/>
        </p:nvSpPr>
        <p:spPr>
          <a:xfrm>
            <a:off x="3562598" y="4007791"/>
            <a:ext cx="172887" cy="175184"/>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dirty="0">
              <a:solidFill>
                <a:schemeClr val="tx1"/>
              </a:solidFill>
              <a:latin typeface="Minion Pro" pitchFamily="18" charset="0"/>
            </a:endParaRPr>
          </a:p>
        </p:txBody>
      </p:sp>
      <p:sp>
        <p:nvSpPr>
          <p:cNvPr id="29" name="Down Arrow 28"/>
          <p:cNvSpPr/>
          <p:nvPr/>
        </p:nvSpPr>
        <p:spPr>
          <a:xfrm>
            <a:off x="3553311" y="3485809"/>
            <a:ext cx="172887" cy="175184"/>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dirty="0">
              <a:solidFill>
                <a:schemeClr val="tx1"/>
              </a:solidFill>
              <a:latin typeface="Minion Pro" pitchFamily="18" charset="0"/>
            </a:endParaRPr>
          </a:p>
        </p:txBody>
      </p:sp>
      <p:pic>
        <p:nvPicPr>
          <p:cNvPr id="30" name="Picture 2" descr="C:\Users\mike\Research\iiRepository\GPUSeg\papers\PNAS\PNAS-2\figures\figure5.tif"/>
          <p:cNvPicPr>
            <a:picLocks noChangeAspect="1" noChangeArrowheads="1"/>
          </p:cNvPicPr>
          <p:nvPr/>
        </p:nvPicPr>
        <p:blipFill>
          <a:blip r:embed="rId3" cstate="print"/>
          <a:srcRect t="87037" b="-3704"/>
          <a:stretch>
            <a:fillRect/>
          </a:stretch>
        </p:blipFill>
        <p:spPr bwMode="auto">
          <a:xfrm>
            <a:off x="647853" y="4219449"/>
            <a:ext cx="5835123" cy="482653"/>
          </a:xfrm>
          <a:prstGeom prst="rect">
            <a:avLst/>
          </a:prstGeom>
          <a:noFill/>
        </p:spPr>
      </p:pic>
      <p:grpSp>
        <p:nvGrpSpPr>
          <p:cNvPr id="31" name="Group 30"/>
          <p:cNvGrpSpPr/>
          <p:nvPr/>
        </p:nvGrpSpPr>
        <p:grpSpPr>
          <a:xfrm>
            <a:off x="428613" y="1994571"/>
            <a:ext cx="5799887" cy="1491246"/>
            <a:chOff x="357158" y="2632711"/>
            <a:chExt cx="7780163" cy="2068829"/>
          </a:xfrm>
        </p:grpSpPr>
        <p:pic>
          <p:nvPicPr>
            <p:cNvPr id="32" name="Picture 2" descr="C:\Users\mike\Research\iiRepository\GPUSeg\papers\PNAS\PNAS-2\figures\figure5.tif"/>
            <p:cNvPicPr>
              <a:picLocks noChangeAspect="1" noChangeArrowheads="1"/>
            </p:cNvPicPr>
            <p:nvPr/>
          </p:nvPicPr>
          <p:blipFill>
            <a:blip r:embed="rId4" cstate="print"/>
            <a:srcRect b="48494"/>
            <a:stretch>
              <a:fillRect/>
            </a:stretch>
          </p:blipFill>
          <p:spPr bwMode="auto">
            <a:xfrm>
              <a:off x="357158" y="2714620"/>
              <a:ext cx="7780163" cy="1986920"/>
            </a:xfrm>
            <a:prstGeom prst="rect">
              <a:avLst/>
            </a:prstGeom>
            <a:noFill/>
          </p:spPr>
        </p:pic>
        <p:pic>
          <p:nvPicPr>
            <p:cNvPr id="33" name="Picture 2"/>
            <p:cNvPicPr>
              <a:picLocks noChangeAspect="1" noChangeArrowheads="1"/>
            </p:cNvPicPr>
            <p:nvPr/>
          </p:nvPicPr>
          <p:blipFill>
            <a:blip r:embed="rId5" cstate="print"/>
            <a:srcRect t="38142" r="74139" b="3106"/>
            <a:stretch>
              <a:fillRect/>
            </a:stretch>
          </p:blipFill>
          <p:spPr bwMode="auto">
            <a:xfrm>
              <a:off x="565862" y="2632711"/>
              <a:ext cx="1933498" cy="1885949"/>
            </a:xfrm>
            <a:prstGeom prst="rect">
              <a:avLst/>
            </a:prstGeom>
            <a:noFill/>
            <a:ln w="9525">
              <a:noFill/>
              <a:miter lim="800000"/>
              <a:headEnd/>
              <a:tailEnd/>
            </a:ln>
          </p:spPr>
        </p:pic>
      </p:grpSp>
      <p:grpSp>
        <p:nvGrpSpPr>
          <p:cNvPr id="34" name="Group 23"/>
          <p:cNvGrpSpPr/>
          <p:nvPr/>
        </p:nvGrpSpPr>
        <p:grpSpPr>
          <a:xfrm>
            <a:off x="6484132" y="209550"/>
            <a:ext cx="2202669" cy="1676400"/>
            <a:chOff x="6477000" y="209550"/>
            <a:chExt cx="2202669" cy="1676400"/>
          </a:xfrm>
        </p:grpSpPr>
        <p:grpSp>
          <p:nvGrpSpPr>
            <p:cNvPr id="35" name="Group 20"/>
            <p:cNvGrpSpPr/>
            <p:nvPr/>
          </p:nvGrpSpPr>
          <p:grpSpPr>
            <a:xfrm>
              <a:off x="6911578" y="277106"/>
              <a:ext cx="1768091" cy="1608844"/>
              <a:chOff x="4982776" y="214495"/>
              <a:chExt cx="1768091" cy="1608844"/>
            </a:xfrm>
          </p:grpSpPr>
          <p:grpSp>
            <p:nvGrpSpPr>
              <p:cNvPr id="38" name="Group 19"/>
              <p:cNvGrpSpPr/>
              <p:nvPr/>
            </p:nvGrpSpPr>
            <p:grpSpPr>
              <a:xfrm>
                <a:off x="4982776" y="214495"/>
                <a:ext cx="1660934" cy="1555215"/>
                <a:chOff x="476270" y="1357298"/>
                <a:chExt cx="8119310" cy="5214974"/>
              </a:xfrm>
            </p:grpSpPr>
            <p:grpSp>
              <p:nvGrpSpPr>
                <p:cNvPr id="40" name="Group 19"/>
                <p:cNvGrpSpPr/>
                <p:nvPr/>
              </p:nvGrpSpPr>
              <p:grpSpPr>
                <a:xfrm>
                  <a:off x="2571736" y="1357298"/>
                  <a:ext cx="3748102" cy="5214974"/>
                  <a:chOff x="2571736" y="1357298"/>
                  <a:chExt cx="3748102" cy="5214974"/>
                </a:xfrm>
              </p:grpSpPr>
              <p:sp>
                <p:nvSpPr>
                  <p:cNvPr id="45" name="Rounded Rectangle 4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Down Arrow 4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Rounded Rectangle 4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Down Arrow 4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Rounded Rectangle 4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Down Arrow 4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Flowchart: Decision 5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1" name="Group 20"/>
                <p:cNvGrpSpPr/>
                <p:nvPr/>
              </p:nvGrpSpPr>
              <p:grpSpPr>
                <a:xfrm>
                  <a:off x="476270" y="2343630"/>
                  <a:ext cx="8119310" cy="3800014"/>
                  <a:chOff x="476270" y="2343630"/>
                  <a:chExt cx="8119310" cy="3800014"/>
                </a:xfrm>
              </p:grpSpPr>
              <p:sp>
                <p:nvSpPr>
                  <p:cNvPr id="42" name="Rounded Rectangle 4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Down Arrow 4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Curved Left Arrow 4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9" name="Rectangle 3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6" name="Rectangle 3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21894561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p:cNvSpPr txBox="1">
            <a:spLocks/>
          </p:cNvSpPr>
          <p:nvPr/>
        </p:nvSpPr>
        <p:spPr>
          <a:xfrm>
            <a:off x="457200" y="2787650"/>
            <a:ext cx="8686800" cy="914400"/>
          </a:xfrm>
          <a:prstGeom prst="rect">
            <a:avLst/>
          </a:prstGeom>
          <a:solidFill>
            <a:srgbClr val="FFFFFF">
              <a:alpha val="80000"/>
            </a:srgbClr>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000" dirty="0" smtClean="0">
                <a:latin typeface="Minion Pro" pitchFamily="18" charset="0"/>
              </a:rPr>
              <a:t> </a:t>
            </a:r>
            <a:endParaRPr lang="en-US" sz="3200" dirty="0">
              <a:latin typeface="Minion Pro" pitchFamily="18" charset="0"/>
            </a:endParaRPr>
          </a:p>
          <a:p>
            <a:pPr algn="l"/>
            <a:r>
              <a:rPr lang="en-US" sz="2700" dirty="0" smtClean="0">
                <a:latin typeface="Minion Pro" pitchFamily="18" charset="0"/>
              </a:rPr>
              <a:t>Previous methods:	</a:t>
            </a:r>
            <a:r>
              <a:rPr lang="en-US" sz="2700" b="1" dirty="0" smtClean="0">
                <a:latin typeface="Minion Pro" pitchFamily="18" charset="0"/>
              </a:rPr>
              <a:t> 	O(</a:t>
            </a:r>
            <a:r>
              <a:rPr lang="en-US" sz="2700" i="1" dirty="0" smtClean="0">
                <a:latin typeface="Minion Pro" pitchFamily="18" charset="0"/>
              </a:rPr>
              <a:t>n</a:t>
            </a:r>
            <a:r>
              <a:rPr lang="en-US" sz="2700" b="1" dirty="0" smtClean="0">
                <a:latin typeface="Minion Pro" pitchFamily="18" charset="0"/>
              </a:rPr>
              <a:t>)</a:t>
            </a:r>
            <a:r>
              <a:rPr lang="en-US" sz="2700" dirty="0" smtClean="0">
                <a:latin typeface="Minion Pro" pitchFamily="18" charset="0"/>
              </a:rPr>
              <a:t> steps per level set update</a:t>
            </a:r>
            <a:endParaRPr lang="en-US" sz="2700" dirty="0">
              <a:latin typeface="Minion Pro" pitchFamily="18" charset="0"/>
            </a:endParaRPr>
          </a:p>
        </p:txBody>
      </p:sp>
      <p:sp>
        <p:nvSpPr>
          <p:cNvPr id="10" name="Title 7"/>
          <p:cNvSpPr>
            <a:spLocks noGrp="1"/>
          </p:cNvSpPr>
          <p:nvPr>
            <p:ph type="title"/>
          </p:nvPr>
        </p:nvSpPr>
        <p:spPr>
          <a:xfrm>
            <a:off x="0" y="205979"/>
            <a:ext cx="9144000" cy="857250"/>
          </a:xfrm>
        </p:spPr>
        <p:txBody>
          <a:bodyPr>
            <a:normAutofit/>
          </a:bodyPr>
          <a:lstStyle/>
          <a:p>
            <a:r>
              <a:rPr lang="en-US" sz="3200" dirty="0" smtClean="0">
                <a:latin typeface="Minion Pro" pitchFamily="18" charset="0"/>
              </a:rPr>
              <a:t>Asymptotic Complexity</a:t>
            </a:r>
            <a:endParaRPr lang="en-US" sz="3600" dirty="0">
              <a:latin typeface="Minion Pro" pitchFamily="18" charset="0"/>
            </a:endParaRPr>
          </a:p>
        </p:txBody>
      </p:sp>
    </p:spTree>
    <p:extLst>
      <p:ext uri="{BB962C8B-B14F-4D97-AF65-F5344CB8AC3E}">
        <p14:creationId xmlns:p14="http://schemas.microsoft.com/office/powerpoint/2010/main" val="821786479"/>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457200" y="2787650"/>
            <a:ext cx="8686800" cy="914400"/>
          </a:xfrm>
          <a:prstGeom prst="rect">
            <a:avLst/>
          </a:prstGeom>
          <a:solidFill>
            <a:srgbClr val="FFFFFF">
              <a:alpha val="80000"/>
            </a:srgbClr>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000" dirty="0" smtClean="0">
                <a:latin typeface="Minion Pro" pitchFamily="18" charset="0"/>
              </a:rPr>
              <a:t> </a:t>
            </a:r>
            <a:endParaRPr lang="en-US" sz="3200" dirty="0">
              <a:latin typeface="Minion Pro" pitchFamily="18" charset="0"/>
            </a:endParaRPr>
          </a:p>
          <a:p>
            <a:pPr algn="l"/>
            <a:r>
              <a:rPr lang="en-US" sz="2700" dirty="0" smtClean="0">
                <a:latin typeface="Minion Pro" pitchFamily="18" charset="0"/>
              </a:rPr>
              <a:t>Our method:	</a:t>
            </a:r>
            <a:r>
              <a:rPr lang="en-US" sz="2700" b="1" dirty="0" smtClean="0">
                <a:latin typeface="Minion Pro" pitchFamily="18" charset="0"/>
              </a:rPr>
              <a:t> 		O(</a:t>
            </a:r>
            <a:r>
              <a:rPr lang="en-US" sz="2700" dirty="0" err="1" smtClean="0">
                <a:latin typeface="Minion Pro" pitchFamily="18" charset="0"/>
              </a:rPr>
              <a:t>log</a:t>
            </a:r>
            <a:r>
              <a:rPr lang="en-US" sz="2700" i="1" dirty="0" err="1" smtClean="0">
                <a:latin typeface="Minion Pro" pitchFamily="18" charset="0"/>
              </a:rPr>
              <a:t>n</a:t>
            </a:r>
            <a:r>
              <a:rPr lang="en-US" sz="2700" b="1" dirty="0" smtClean="0">
                <a:latin typeface="Minion Pro" pitchFamily="18" charset="0"/>
              </a:rPr>
              <a:t>)</a:t>
            </a:r>
            <a:r>
              <a:rPr lang="en-US" sz="2700" dirty="0" smtClean="0">
                <a:latin typeface="Minion Pro" pitchFamily="18" charset="0"/>
              </a:rPr>
              <a:t> steps per level set update</a:t>
            </a:r>
            <a:endParaRPr lang="en-US" sz="2700" dirty="0">
              <a:latin typeface="Minion Pro" pitchFamily="18" charset="0"/>
            </a:endParaRPr>
          </a:p>
        </p:txBody>
      </p:sp>
      <p:sp>
        <p:nvSpPr>
          <p:cNvPr id="5" name="Title 7"/>
          <p:cNvSpPr>
            <a:spLocks noGrp="1"/>
          </p:cNvSpPr>
          <p:nvPr>
            <p:ph type="title"/>
          </p:nvPr>
        </p:nvSpPr>
        <p:spPr>
          <a:xfrm>
            <a:off x="0" y="205979"/>
            <a:ext cx="9144000" cy="857250"/>
          </a:xfrm>
        </p:spPr>
        <p:txBody>
          <a:bodyPr>
            <a:normAutofit/>
          </a:bodyPr>
          <a:lstStyle/>
          <a:p>
            <a:r>
              <a:rPr lang="en-US" sz="3200" dirty="0">
                <a:latin typeface="Minion Pro" pitchFamily="18" charset="0"/>
              </a:rPr>
              <a:t>Asymptotic Complexity</a:t>
            </a:r>
            <a:endParaRPr lang="en-US" sz="3600" dirty="0">
              <a:latin typeface="Minion Pro" pitchFamily="18" charset="0"/>
            </a:endParaRPr>
          </a:p>
        </p:txBody>
      </p:sp>
    </p:spTree>
    <p:extLst>
      <p:ext uri="{BB962C8B-B14F-4D97-AF65-F5344CB8AC3E}">
        <p14:creationId xmlns:p14="http://schemas.microsoft.com/office/powerpoint/2010/main" val="32119584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mike\Research\GPUSeg\papers\HPG2010\latex\figures\Brainweb-3D-Composite-2-3.png"/>
          <p:cNvPicPr>
            <a:picLocks noChangeAspect="1" noChangeArrowheads="1"/>
          </p:cNvPicPr>
          <p:nvPr/>
        </p:nvPicPr>
        <p:blipFill>
          <a:blip r:embed="rId4" cstate="print"/>
          <a:srcRect/>
          <a:stretch>
            <a:fillRect/>
          </a:stretch>
        </p:blipFill>
        <p:spPr bwMode="auto">
          <a:xfrm>
            <a:off x="-76200" y="586470"/>
            <a:ext cx="9296400" cy="6059107"/>
          </a:xfrm>
          <a:prstGeom prst="rect">
            <a:avLst/>
          </a:prstGeom>
          <a:noFill/>
        </p:spPr>
      </p:pic>
      <p:sp>
        <p:nvSpPr>
          <p:cNvPr id="2" name="Title 7"/>
          <p:cNvSpPr>
            <a:spLocks noGrp="1"/>
          </p:cNvSpPr>
          <p:nvPr>
            <p:ph type="title"/>
          </p:nvPr>
        </p:nvSpPr>
        <p:spPr>
          <a:xfrm>
            <a:off x="0" y="2787650"/>
            <a:ext cx="9220200" cy="914400"/>
          </a:xfrm>
          <a:solidFill>
            <a:srgbClr val="FFFFFF">
              <a:alpha val="80000"/>
            </a:srgbClr>
          </a:solidFill>
        </p:spPr>
        <p:txBody>
          <a:bodyPr>
            <a:normAutofit fontScale="90000"/>
          </a:bodyPr>
          <a:lstStyle/>
          <a:p>
            <a:r>
              <a:rPr lang="en-US" sz="1000" dirty="0" smtClean="0">
                <a:latin typeface="Minion Pro" pitchFamily="18" charset="0"/>
              </a:rPr>
              <a:t> </a:t>
            </a:r>
            <a:r>
              <a:rPr lang="en-US" sz="3200" dirty="0" smtClean="0">
                <a:latin typeface="Minion Pro" pitchFamily="18" charset="0"/>
              </a:rPr>
              <a:t/>
            </a:r>
            <a:br>
              <a:rPr lang="en-US" sz="3200" dirty="0" smtClean="0">
                <a:latin typeface="Minion Pro" pitchFamily="18" charset="0"/>
              </a:rPr>
            </a:br>
            <a:r>
              <a:rPr lang="en-US" sz="3200" dirty="0" smtClean="0">
                <a:latin typeface="Minion Pro" pitchFamily="18" charset="0"/>
              </a:rPr>
              <a:t>Experimental Methodology</a:t>
            </a:r>
            <a:br>
              <a:rPr lang="en-US" sz="3200" dirty="0" smtClean="0">
                <a:latin typeface="Minion Pro" pitchFamily="18" charset="0"/>
              </a:rPr>
            </a:br>
            <a:endParaRPr lang="en-US" sz="3600" dirty="0">
              <a:latin typeface="Minion Pro" pitchFamily="18" charset="0"/>
            </a:endParaRPr>
          </a:p>
        </p:txBody>
      </p:sp>
      <p:grpSp>
        <p:nvGrpSpPr>
          <p:cNvPr id="5" name="Group 4"/>
          <p:cNvGrpSpPr/>
          <p:nvPr/>
        </p:nvGrpSpPr>
        <p:grpSpPr>
          <a:xfrm>
            <a:off x="3886200" y="3288268"/>
            <a:ext cx="1821140" cy="369332"/>
            <a:chOff x="6875184" y="1007586"/>
            <a:chExt cx="1821140" cy="369332"/>
          </a:xfrm>
        </p:grpSpPr>
        <p:graphicFrame>
          <p:nvGraphicFramePr>
            <p:cNvPr id="6" name="Object 5"/>
            <p:cNvGraphicFramePr>
              <a:graphicFrameLocks noChangeAspect="1"/>
            </p:cNvGraphicFramePr>
            <p:nvPr>
              <p:extLst>
                <p:ext uri="{D42A27DB-BD31-4B8C-83A1-F6EECF244321}">
                  <p14:modId xmlns:p14="http://schemas.microsoft.com/office/powerpoint/2010/main" val="979259401"/>
                </p:ext>
              </p:extLst>
            </p:nvPr>
          </p:nvGraphicFramePr>
          <p:xfrm>
            <a:off x="6875184" y="1034019"/>
            <a:ext cx="440016" cy="282078"/>
          </p:xfrm>
          <a:graphic>
            <a:graphicData uri="http://schemas.openxmlformats.org/presentationml/2006/ole">
              <mc:AlternateContent xmlns:mc="http://schemas.openxmlformats.org/markup-compatibility/2006">
                <mc:Choice xmlns:v="urn:schemas-microsoft-com:vml" Requires="v">
                  <p:oleObj spid="_x0000_s2068" name="Equation" r:id="rId5" imgW="317160" imgH="203040" progId="Equation.3">
                    <p:embed/>
                  </p:oleObj>
                </mc:Choice>
                <mc:Fallback>
                  <p:oleObj name="Equation" r:id="rId5" imgW="3171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184" y="1034019"/>
                          <a:ext cx="440016" cy="2820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7248525" y="1007586"/>
              <a:ext cx="1447799" cy="369332"/>
            </a:xfrm>
            <a:prstGeom prst="rect">
              <a:avLst/>
            </a:prstGeom>
            <a:noFill/>
          </p:spPr>
          <p:txBody>
            <a:bodyPr wrap="square" rtlCol="0">
              <a:spAutoFit/>
            </a:bodyPr>
            <a:lstStyle/>
            <a:p>
              <a:r>
                <a:rPr lang="en-US" dirty="0" smtClean="0">
                  <a:latin typeface="Minion Pro" pitchFamily="18" charset="0"/>
                  <a:cs typeface="Times New Roman" pitchFamily="18" charset="0"/>
                </a:rPr>
                <a:t>head MRI</a:t>
              </a:r>
              <a:endParaRPr lang="en-US" sz="1050" dirty="0">
                <a:latin typeface="Minion Pro" pitchFamily="18" charset="0"/>
                <a:cs typeface="Times New Roman" pitchFamily="18" charset="0"/>
              </a:endParaRPr>
            </a:p>
          </p:txBody>
        </p:sp>
      </p:grpSp>
    </p:spTree>
    <p:extLst>
      <p:ext uri="{BB962C8B-B14F-4D97-AF65-F5344CB8AC3E}">
        <p14:creationId xmlns:p14="http://schemas.microsoft.com/office/powerpoint/2010/main" val="156227899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3200" dirty="0" smtClean="0">
                <a:latin typeface="Minion Pro" pitchFamily="18" charset="0"/>
              </a:rPr>
              <a:t>Our algorithm is slightly more accurate</a:t>
            </a:r>
            <a:endParaRPr lang="en-US" sz="3600" dirty="0">
              <a:latin typeface="Minion Pro" pitchFamily="18" charset="0"/>
            </a:endParaRPr>
          </a:p>
        </p:txBody>
      </p:sp>
      <p:grpSp>
        <p:nvGrpSpPr>
          <p:cNvPr id="3" name="Group 2"/>
          <p:cNvGrpSpPr/>
          <p:nvPr/>
        </p:nvGrpSpPr>
        <p:grpSpPr>
          <a:xfrm>
            <a:off x="822383" y="1857694"/>
            <a:ext cx="7391400" cy="3933506"/>
            <a:chOff x="252155" y="1657361"/>
            <a:chExt cx="8606125" cy="4579951"/>
          </a:xfrm>
        </p:grpSpPr>
        <p:pic>
          <p:nvPicPr>
            <p:cNvPr id="4" name="Picture 2"/>
            <p:cNvPicPr>
              <a:picLocks noChangeAspect="1" noChangeArrowheads="1"/>
            </p:cNvPicPr>
            <p:nvPr/>
          </p:nvPicPr>
          <p:blipFill>
            <a:blip r:embed="rId3" cstate="print"/>
            <a:srcRect/>
            <a:stretch>
              <a:fillRect/>
            </a:stretch>
          </p:blipFill>
          <p:spPr bwMode="auto">
            <a:xfrm>
              <a:off x="252155" y="1657361"/>
              <a:ext cx="8606125" cy="3486151"/>
            </a:xfrm>
            <a:prstGeom prst="rect">
              <a:avLst/>
            </a:prstGeom>
            <a:noFill/>
            <a:ln w="9525">
              <a:noFill/>
              <a:miter lim="800000"/>
              <a:headEnd/>
              <a:tailEnd/>
            </a:ln>
          </p:spPr>
        </p:pic>
        <p:sp>
          <p:nvSpPr>
            <p:cNvPr id="5" name="Content Placeholder 40"/>
            <p:cNvSpPr txBox="1">
              <a:spLocks/>
            </p:cNvSpPr>
            <p:nvPr/>
          </p:nvSpPr>
          <p:spPr>
            <a:xfrm>
              <a:off x="4499992" y="5406365"/>
              <a:ext cx="4176464" cy="830947"/>
            </a:xfrm>
            <a:prstGeom prst="rect">
              <a:avLst/>
            </a:prstGeom>
          </p:spPr>
          <p:txBody>
            <a:bodyPr rtlCol="0">
              <a:normAutofit fontScale="62500" lnSpcReduction="20000"/>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inion Pro" pitchFamily="18" charset="0"/>
                </a:rPr>
                <a:t>SNR = Signal-to-noise Ratio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inion Pro" pitchFamily="18" charset="0"/>
                </a:rPr>
                <a:t>D      = Dice Coefficient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inion Pro" pitchFamily="18" charset="0"/>
                </a:rPr>
                <a:t>TCF = Total Correct Fraction of Labeled Voxels</a:t>
              </a:r>
            </a:p>
          </p:txBody>
        </p:sp>
      </p:grpSp>
    </p:spTree>
    <p:extLst>
      <p:ext uri="{BB962C8B-B14F-4D97-AF65-F5344CB8AC3E}">
        <p14:creationId xmlns:p14="http://schemas.microsoft.com/office/powerpoint/2010/main" val="3804933557"/>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205979"/>
            <a:ext cx="9144000" cy="857250"/>
          </a:xfrm>
        </p:spPr>
        <p:txBody>
          <a:bodyPr>
            <a:normAutofit/>
          </a:bodyPr>
          <a:lstStyle/>
          <a:p>
            <a:r>
              <a:rPr lang="en-US" sz="3200" dirty="0" smtClean="0">
                <a:latin typeface="Minion Pro" pitchFamily="18" charset="0"/>
              </a:rPr>
              <a:t>Our algorithm performs 16× less GPU work</a:t>
            </a:r>
            <a:endParaRPr lang="en-US" sz="3600" dirty="0">
              <a:latin typeface="Minion Pro"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7696200" cy="404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144804"/>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3200" dirty="0" smtClean="0">
                <a:latin typeface="Minion Pro" pitchFamily="18" charset="0"/>
              </a:rPr>
              <a:t>Our algorithm is 14× faster</a:t>
            </a:r>
            <a:endParaRPr lang="en-US" sz="3600" dirty="0">
              <a:latin typeface="Minion Pro"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29138"/>
            <a:ext cx="7391400" cy="39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923934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2400" dirty="0" smtClean="0">
                <a:latin typeface="Minion Pro" pitchFamily="18" charset="0"/>
              </a:rPr>
              <a:t>Linear relationship between computation time and GPU work</a:t>
            </a:r>
            <a:endParaRPr lang="en-US" sz="2400" dirty="0">
              <a:latin typeface="Minion Pro" pitchFamily="18" charset="0"/>
            </a:endParaRPr>
          </a:p>
        </p:txBody>
      </p:sp>
      <p:pic>
        <p:nvPicPr>
          <p:cNvPr id="3" name="Picture 2"/>
          <p:cNvPicPr>
            <a:picLocks noChangeAspect="1" noChangeArrowheads="1"/>
          </p:cNvPicPr>
          <p:nvPr/>
        </p:nvPicPr>
        <p:blipFill>
          <a:blip r:embed="rId3" cstate="print"/>
          <a:srcRect/>
          <a:stretch>
            <a:fillRect/>
          </a:stretch>
        </p:blipFill>
        <p:spPr bwMode="auto">
          <a:xfrm>
            <a:off x="1066801" y="1517738"/>
            <a:ext cx="6752692" cy="4044862"/>
          </a:xfrm>
          <a:prstGeom prst="rect">
            <a:avLst/>
          </a:prstGeom>
          <a:noFill/>
          <a:ln w="9525">
            <a:noFill/>
            <a:miter lim="800000"/>
            <a:headEnd/>
            <a:tailEnd/>
          </a:ln>
        </p:spPr>
      </p:pic>
    </p:spTree>
    <p:extLst>
      <p:ext uri="{BB962C8B-B14F-4D97-AF65-F5344CB8AC3E}">
        <p14:creationId xmlns:p14="http://schemas.microsoft.com/office/powerpoint/2010/main" val="317400083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0" y="205979"/>
            <a:ext cx="91440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Minion Pro" pitchFamily="18" charset="0"/>
              </a:rPr>
              <a:t>Most time is spent updating our sparse data structure</a:t>
            </a:r>
            <a:endParaRPr lang="en-US" sz="3200" dirty="0">
              <a:latin typeface="Minion Pro" pitchFamily="18" charset="0"/>
            </a:endParaRPr>
          </a:p>
        </p:txBody>
      </p:sp>
      <p:pic>
        <p:nvPicPr>
          <p:cNvPr id="6" name="Picture 2"/>
          <p:cNvPicPr>
            <a:picLocks noChangeAspect="1" noChangeArrowheads="1"/>
          </p:cNvPicPr>
          <p:nvPr/>
        </p:nvPicPr>
        <p:blipFill>
          <a:blip r:embed="rId3" cstate="print"/>
          <a:srcRect/>
          <a:stretch>
            <a:fillRect/>
          </a:stretch>
        </p:blipFill>
        <p:spPr bwMode="auto">
          <a:xfrm>
            <a:off x="1117600" y="1554416"/>
            <a:ext cx="6934200" cy="4389184"/>
          </a:xfrm>
          <a:prstGeom prst="rect">
            <a:avLst/>
          </a:prstGeom>
          <a:noFill/>
          <a:ln w="9525">
            <a:noFill/>
            <a:miter lim="800000"/>
            <a:headEnd/>
            <a:tailEnd/>
          </a:ln>
        </p:spPr>
      </p:pic>
    </p:spTree>
    <p:extLst>
      <p:ext uri="{BB962C8B-B14F-4D97-AF65-F5344CB8AC3E}">
        <p14:creationId xmlns:p14="http://schemas.microsoft.com/office/powerpoint/2010/main" val="194744198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0"/>
            <a:ext cx="9144000" cy="1143000"/>
          </a:xfrm>
        </p:spPr>
        <p:txBody>
          <a:bodyPr>
            <a:normAutofit/>
          </a:bodyPr>
          <a:lstStyle/>
          <a:p>
            <a:r>
              <a:rPr lang="en-US" sz="3600" dirty="0" smtClean="0">
                <a:latin typeface="Minion Pro" pitchFamily="18" charset="0"/>
              </a:rPr>
              <a:t>Segmentation with Level Sets</a:t>
            </a:r>
            <a:endParaRPr lang="en-US" sz="3600" dirty="0">
              <a:latin typeface="Minion Pro" pitchFamily="18" charset="0"/>
            </a:endParaRPr>
          </a:p>
        </p:txBody>
      </p:sp>
      <p:cxnSp>
        <p:nvCxnSpPr>
          <p:cNvPr id="11" name="Straight Arrow Connector 10"/>
          <p:cNvCxnSpPr/>
          <p:nvPr/>
        </p:nvCxnSpPr>
        <p:spPr>
          <a:xfrm>
            <a:off x="544286" y="5268686"/>
            <a:ext cx="8136904" cy="21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Content Placeholder 40"/>
          <p:cNvSpPr txBox="1">
            <a:spLocks/>
          </p:cNvSpPr>
          <p:nvPr/>
        </p:nvSpPr>
        <p:spPr>
          <a:xfrm>
            <a:off x="7025006" y="5270823"/>
            <a:ext cx="1767140" cy="72388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inion Pro" pitchFamily="18" charset="0"/>
              </a:rPr>
              <a:t>iterations</a:t>
            </a:r>
          </a:p>
        </p:txBody>
      </p:sp>
      <p:pic>
        <p:nvPicPr>
          <p:cNvPr id="12" name="Picture 2"/>
          <p:cNvPicPr>
            <a:picLocks noChangeAspect="1" noChangeArrowheads="1"/>
          </p:cNvPicPr>
          <p:nvPr/>
        </p:nvPicPr>
        <p:blipFill>
          <a:blip r:embed="rId3" cstate="print"/>
          <a:srcRect/>
          <a:stretch>
            <a:fillRect/>
          </a:stretch>
        </p:blipFill>
        <p:spPr bwMode="auto">
          <a:xfrm>
            <a:off x="548910" y="2209800"/>
            <a:ext cx="2520754" cy="2852808"/>
          </a:xfrm>
          <a:prstGeom prst="rect">
            <a:avLst/>
          </a:prstGeom>
          <a:noFill/>
          <a:ln w="9525">
            <a:noFill/>
            <a:miter lim="800000"/>
            <a:headEnd/>
            <a:tailEnd/>
          </a:ln>
        </p:spPr>
      </p:pic>
      <p:pic>
        <p:nvPicPr>
          <p:cNvPr id="13" name="Picture 3"/>
          <p:cNvPicPr>
            <a:picLocks noChangeAspect="1" noChangeArrowheads="1"/>
          </p:cNvPicPr>
          <p:nvPr/>
        </p:nvPicPr>
        <p:blipFill>
          <a:blip r:embed="rId4" cstate="print"/>
          <a:srcRect/>
          <a:stretch>
            <a:fillRect/>
          </a:stretch>
        </p:blipFill>
        <p:spPr bwMode="auto">
          <a:xfrm>
            <a:off x="3381485" y="2224195"/>
            <a:ext cx="2476290" cy="2859940"/>
          </a:xfrm>
          <a:prstGeom prst="rect">
            <a:avLst/>
          </a:prstGeom>
          <a:noFill/>
          <a:ln w="9525">
            <a:noFill/>
            <a:miter lim="800000"/>
            <a:headEnd/>
            <a:tailEnd/>
          </a:ln>
        </p:spPr>
      </p:pic>
      <p:pic>
        <p:nvPicPr>
          <p:cNvPr id="14" name="Picture 4"/>
          <p:cNvPicPr>
            <a:picLocks noChangeAspect="1" noChangeArrowheads="1"/>
          </p:cNvPicPr>
          <p:nvPr/>
        </p:nvPicPr>
        <p:blipFill>
          <a:blip r:embed="rId5" cstate="print"/>
          <a:srcRect/>
          <a:stretch>
            <a:fillRect/>
          </a:stretch>
        </p:blipFill>
        <p:spPr bwMode="auto">
          <a:xfrm>
            <a:off x="6165081" y="2212376"/>
            <a:ext cx="2521719" cy="2871760"/>
          </a:xfrm>
          <a:prstGeom prst="rect">
            <a:avLst/>
          </a:prstGeom>
          <a:noFill/>
          <a:ln w="9525">
            <a:noFill/>
            <a:miter lim="800000"/>
            <a:headEnd/>
            <a:tailEnd/>
          </a:ln>
        </p:spPr>
      </p:pic>
    </p:spTree>
    <p:extLst>
      <p:ext uri="{BB962C8B-B14F-4D97-AF65-F5344CB8AC3E}">
        <p14:creationId xmlns:p14="http://schemas.microsoft.com/office/powerpoint/2010/main" val="2565439296"/>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mike\Research\GPUSeg\papers\dissertation\figures\Aorta-3D.png"/>
          <p:cNvPicPr>
            <a:picLocks noChangeAspect="1" noChangeArrowheads="1"/>
          </p:cNvPicPr>
          <p:nvPr/>
        </p:nvPicPr>
        <p:blipFill>
          <a:blip r:embed="rId4" cstate="print"/>
          <a:srcRect/>
          <a:stretch>
            <a:fillRect/>
          </a:stretch>
        </p:blipFill>
        <p:spPr bwMode="auto">
          <a:xfrm>
            <a:off x="762000" y="-75193"/>
            <a:ext cx="5562600" cy="6946558"/>
          </a:xfrm>
          <a:prstGeom prst="rect">
            <a:avLst/>
          </a:prstGeom>
          <a:noFill/>
        </p:spPr>
      </p:pic>
      <p:graphicFrame>
        <p:nvGraphicFramePr>
          <p:cNvPr id="10" name="Object 9"/>
          <p:cNvGraphicFramePr>
            <a:graphicFrameLocks noChangeAspect="1"/>
          </p:cNvGraphicFramePr>
          <p:nvPr>
            <p:extLst>
              <p:ext uri="{D42A27DB-BD31-4B8C-83A1-F6EECF244321}">
                <p14:modId xmlns:p14="http://schemas.microsoft.com/office/powerpoint/2010/main" val="2208241223"/>
              </p:ext>
            </p:extLst>
          </p:nvPr>
        </p:nvGraphicFramePr>
        <p:xfrm>
          <a:off x="6019800" y="6229350"/>
          <a:ext cx="1336675" cy="247650"/>
        </p:xfrm>
        <a:graphic>
          <a:graphicData uri="http://schemas.openxmlformats.org/presentationml/2006/ole">
            <mc:AlternateContent xmlns:mc="http://schemas.openxmlformats.org/markup-compatibility/2006">
              <mc:Choice xmlns:v="urn:schemas-microsoft-com:vml" Requires="v">
                <p:oleObj spid="_x0000_s5145" name="Equation" r:id="rId5" imgW="965160" imgH="177480" progId="Equation.3">
                  <p:embed/>
                </p:oleObj>
              </mc:Choice>
              <mc:Fallback>
                <p:oleObj name="Equation" r:id="rId5" imgW="965160" imgH="177480" progId="Equation.3">
                  <p:embed/>
                  <p:pic>
                    <p:nvPicPr>
                      <p:cNvPr id="0" name=""/>
                      <p:cNvPicPr>
                        <a:picLocks noChangeAspect="1" noChangeArrowheads="1"/>
                      </p:cNvPicPr>
                      <p:nvPr/>
                    </p:nvPicPr>
                    <p:blipFill>
                      <a:blip r:embed="rId6"/>
                      <a:srcRect/>
                      <a:stretch>
                        <a:fillRect/>
                      </a:stretch>
                    </p:blipFill>
                    <p:spPr bwMode="auto">
                      <a:xfrm>
                        <a:off x="6019800" y="6229350"/>
                        <a:ext cx="133667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327900" y="6178550"/>
            <a:ext cx="1682750" cy="369332"/>
          </a:xfrm>
          <a:prstGeom prst="rect">
            <a:avLst/>
          </a:prstGeom>
          <a:noFill/>
        </p:spPr>
        <p:txBody>
          <a:bodyPr wrap="square" rtlCol="0">
            <a:spAutoFit/>
          </a:bodyPr>
          <a:lstStyle/>
          <a:p>
            <a:r>
              <a:rPr lang="en-US" dirty="0" smtClean="0">
                <a:latin typeface="Minion Pro" pitchFamily="18" charset="0"/>
                <a:cs typeface="Times New Roman" pitchFamily="18" charset="0"/>
              </a:rPr>
              <a:t>abdominal CT</a:t>
            </a:r>
            <a:endParaRPr lang="en-US" sz="1050" dirty="0">
              <a:latin typeface="Minion Pro" pitchFamily="18" charset="0"/>
              <a:cs typeface="Times New Roman" pitchFamily="18" charset="0"/>
            </a:endParaRPr>
          </a:p>
        </p:txBody>
      </p:sp>
      <p:sp>
        <p:nvSpPr>
          <p:cNvPr id="13" name="Title 7"/>
          <p:cNvSpPr txBox="1">
            <a:spLocks/>
          </p:cNvSpPr>
          <p:nvPr/>
        </p:nvSpPr>
        <p:spPr>
          <a:xfrm>
            <a:off x="3505200" y="1"/>
            <a:ext cx="91440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pitchFamily="18" charset="0"/>
              </a:rPr>
              <a:t>Results</a:t>
            </a:r>
            <a:endParaRPr lang="en-US" sz="3600" dirty="0">
              <a:latin typeface="Minion Pro" pitchFamily="18" charset="0"/>
            </a:endParaRPr>
          </a:p>
        </p:txBody>
      </p:sp>
    </p:spTree>
    <p:extLst>
      <p:ext uri="{BB962C8B-B14F-4D97-AF65-F5344CB8AC3E}">
        <p14:creationId xmlns:p14="http://schemas.microsoft.com/office/powerpoint/2010/main" val="309354558"/>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mike\Research\GPUSeg\papers\dissertation\figures\Bone-3D.png"/>
          <p:cNvPicPr>
            <a:picLocks noChangeAspect="1" noChangeArrowheads="1"/>
          </p:cNvPicPr>
          <p:nvPr/>
        </p:nvPicPr>
        <p:blipFill>
          <a:blip r:embed="rId4" cstate="print"/>
          <a:srcRect/>
          <a:stretch>
            <a:fillRect/>
          </a:stretch>
        </p:blipFill>
        <p:spPr bwMode="auto">
          <a:xfrm>
            <a:off x="-838200" y="177819"/>
            <a:ext cx="10058400" cy="6425991"/>
          </a:xfrm>
          <a:prstGeom prst="rect">
            <a:avLst/>
          </a:prstGeom>
          <a:noFill/>
        </p:spPr>
      </p:pic>
      <p:graphicFrame>
        <p:nvGraphicFramePr>
          <p:cNvPr id="10" name="Object 9"/>
          <p:cNvGraphicFramePr>
            <a:graphicFrameLocks noChangeAspect="1"/>
          </p:cNvGraphicFramePr>
          <p:nvPr>
            <p:extLst>
              <p:ext uri="{D42A27DB-BD31-4B8C-83A1-F6EECF244321}">
                <p14:modId xmlns:p14="http://schemas.microsoft.com/office/powerpoint/2010/main" val="755388015"/>
              </p:ext>
            </p:extLst>
          </p:nvPr>
        </p:nvGraphicFramePr>
        <p:xfrm>
          <a:off x="6027738" y="6229350"/>
          <a:ext cx="1319212" cy="247650"/>
        </p:xfrm>
        <a:graphic>
          <a:graphicData uri="http://schemas.openxmlformats.org/presentationml/2006/ole">
            <mc:AlternateContent xmlns:mc="http://schemas.openxmlformats.org/markup-compatibility/2006">
              <mc:Choice xmlns:v="urn:schemas-microsoft-com:vml" Requires="v">
                <p:oleObj spid="_x0000_s6166" name="Equation" r:id="rId5" imgW="952200" imgH="177480" progId="Equation.3">
                  <p:embed/>
                </p:oleObj>
              </mc:Choice>
              <mc:Fallback>
                <p:oleObj name="Equation" r:id="rId5" imgW="952200" imgH="177480" progId="Equation.3">
                  <p:embed/>
                  <p:pic>
                    <p:nvPicPr>
                      <p:cNvPr id="0" name=""/>
                      <p:cNvPicPr>
                        <a:picLocks noChangeAspect="1" noChangeArrowheads="1"/>
                      </p:cNvPicPr>
                      <p:nvPr/>
                    </p:nvPicPr>
                    <p:blipFill>
                      <a:blip r:embed="rId6"/>
                      <a:srcRect/>
                      <a:stretch>
                        <a:fillRect/>
                      </a:stretch>
                    </p:blipFill>
                    <p:spPr bwMode="auto">
                      <a:xfrm>
                        <a:off x="6027738" y="6229350"/>
                        <a:ext cx="1319212"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277100" y="6178550"/>
            <a:ext cx="1682750" cy="369332"/>
          </a:xfrm>
          <a:prstGeom prst="rect">
            <a:avLst/>
          </a:prstGeom>
          <a:noFill/>
        </p:spPr>
        <p:txBody>
          <a:bodyPr wrap="square" rtlCol="0">
            <a:spAutoFit/>
          </a:bodyPr>
          <a:lstStyle/>
          <a:p>
            <a:r>
              <a:rPr lang="en-US" dirty="0" smtClean="0">
                <a:latin typeface="Minion Pro" pitchFamily="18" charset="0"/>
                <a:cs typeface="Times New Roman" pitchFamily="18" charset="0"/>
              </a:rPr>
              <a:t>wrist CT</a:t>
            </a:r>
            <a:endParaRPr lang="en-US" sz="1050" dirty="0">
              <a:latin typeface="Minion Pro" pitchFamily="18" charset="0"/>
              <a:cs typeface="Times New Roman" pitchFamily="18" charset="0"/>
            </a:endParaRPr>
          </a:p>
        </p:txBody>
      </p:sp>
      <p:sp>
        <p:nvSpPr>
          <p:cNvPr id="6" name="Title 7"/>
          <p:cNvSpPr txBox="1">
            <a:spLocks/>
          </p:cNvSpPr>
          <p:nvPr/>
        </p:nvSpPr>
        <p:spPr>
          <a:xfrm>
            <a:off x="3505200" y="1"/>
            <a:ext cx="91440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pitchFamily="18" charset="0"/>
              </a:rPr>
              <a:t>Results</a:t>
            </a:r>
            <a:endParaRPr lang="en-US" sz="3600" dirty="0">
              <a:latin typeface="Minion Pro" pitchFamily="18" charset="0"/>
            </a:endParaRPr>
          </a:p>
        </p:txBody>
      </p:sp>
    </p:spTree>
    <p:extLst>
      <p:ext uri="{BB962C8B-B14F-4D97-AF65-F5344CB8AC3E}">
        <p14:creationId xmlns:p14="http://schemas.microsoft.com/office/powerpoint/2010/main" val="3690915776"/>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0"/>
          <p:cNvSpPr txBox="1">
            <a:spLocks/>
          </p:cNvSpPr>
          <p:nvPr/>
        </p:nvSpPr>
        <p:spPr>
          <a:xfrm>
            <a:off x="652445" y="2189933"/>
            <a:ext cx="8186767" cy="83901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inion Pro" pitchFamily="18" charset="0"/>
              </a:rPr>
              <a:t>Goals: </a:t>
            </a:r>
            <a:r>
              <a:rPr kumimoji="0" lang="en-US" sz="2800" b="0" i="0" u="none" strike="noStrike" kern="1200" cap="none" spc="0" normalizeH="0" baseline="0" noProof="0" dirty="0" smtClean="0">
                <a:ln>
                  <a:noFill/>
                </a:ln>
                <a:solidFill>
                  <a:schemeClr val="tx1"/>
                </a:solidFill>
                <a:effectLst/>
                <a:uLnTx/>
                <a:uFillTx/>
                <a:latin typeface="Minion Pro" pitchFamily="18" charset="0"/>
              </a:rPr>
              <a:t>fast, interactive, accurate</a:t>
            </a:r>
          </a:p>
        </p:txBody>
      </p:sp>
    </p:spTree>
    <p:extLst>
      <p:ext uri="{BB962C8B-B14F-4D97-AF65-F5344CB8AC3E}">
        <p14:creationId xmlns:p14="http://schemas.microsoft.com/office/powerpoint/2010/main" val="191490401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0"/>
          <p:cNvSpPr txBox="1">
            <a:spLocks/>
          </p:cNvSpPr>
          <p:nvPr/>
        </p:nvSpPr>
        <p:spPr>
          <a:xfrm>
            <a:off x="652445" y="2189933"/>
            <a:ext cx="8186767" cy="83901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inion Pro" pitchFamily="18" charset="0"/>
              </a:rPr>
              <a:t>Goals: </a:t>
            </a:r>
            <a:r>
              <a:rPr kumimoji="0" lang="en-US" sz="2800" b="0" i="0" u="none" strike="noStrike" kern="1200" cap="none" spc="0" normalizeH="0" baseline="0" noProof="0" dirty="0" smtClean="0">
                <a:ln>
                  <a:noFill/>
                </a:ln>
                <a:solidFill>
                  <a:schemeClr val="tx1"/>
                </a:solidFill>
                <a:effectLst/>
                <a:uLnTx/>
                <a:uFillTx/>
                <a:latin typeface="Minion Pro" pitchFamily="18" charset="0"/>
              </a:rPr>
              <a:t>fast, interactive, accurate</a:t>
            </a:r>
          </a:p>
        </p:txBody>
      </p:sp>
      <p:sp>
        <p:nvSpPr>
          <p:cNvPr id="4" name="TextBox 3"/>
          <p:cNvSpPr txBox="1"/>
          <p:nvPr/>
        </p:nvSpPr>
        <p:spPr>
          <a:xfrm>
            <a:off x="3451580" y="1787664"/>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Tree>
    <p:extLst>
      <p:ext uri="{BB962C8B-B14F-4D97-AF65-F5344CB8AC3E}">
        <p14:creationId xmlns:p14="http://schemas.microsoft.com/office/powerpoint/2010/main" val="3581494666"/>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0"/>
          <p:cNvSpPr txBox="1">
            <a:spLocks/>
          </p:cNvSpPr>
          <p:nvPr/>
        </p:nvSpPr>
        <p:spPr>
          <a:xfrm>
            <a:off x="652445" y="2189933"/>
            <a:ext cx="8186767" cy="83901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inion Pro" pitchFamily="18" charset="0"/>
              </a:rPr>
              <a:t>Goals: </a:t>
            </a:r>
            <a:r>
              <a:rPr kumimoji="0" lang="en-US" sz="2800" b="0" i="0" u="none" strike="noStrike" kern="1200" cap="none" spc="0" normalizeH="0" baseline="0" noProof="0" dirty="0" smtClean="0">
                <a:ln>
                  <a:noFill/>
                </a:ln>
                <a:solidFill>
                  <a:schemeClr val="tx1"/>
                </a:solidFill>
                <a:effectLst/>
                <a:uLnTx/>
                <a:uFillTx/>
                <a:latin typeface="Minion Pro" pitchFamily="18" charset="0"/>
              </a:rPr>
              <a:t>fast, interactive, accurate</a:t>
            </a:r>
          </a:p>
        </p:txBody>
      </p:sp>
      <p:sp>
        <p:nvSpPr>
          <p:cNvPr id="6" name="TextBox 5"/>
          <p:cNvSpPr txBox="1"/>
          <p:nvPr/>
        </p:nvSpPr>
        <p:spPr>
          <a:xfrm>
            <a:off x="3451580" y="1787664"/>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
        <p:nvSpPr>
          <p:cNvPr id="7" name="TextBox 6"/>
          <p:cNvSpPr txBox="1"/>
          <p:nvPr/>
        </p:nvSpPr>
        <p:spPr>
          <a:xfrm>
            <a:off x="4670780" y="1809750"/>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Tree>
    <p:extLst>
      <p:ext uri="{BB962C8B-B14F-4D97-AF65-F5344CB8AC3E}">
        <p14:creationId xmlns:p14="http://schemas.microsoft.com/office/powerpoint/2010/main" val="3053983546"/>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0"/>
          <p:cNvSpPr txBox="1">
            <a:spLocks/>
          </p:cNvSpPr>
          <p:nvPr/>
        </p:nvSpPr>
        <p:spPr>
          <a:xfrm>
            <a:off x="652445" y="2189933"/>
            <a:ext cx="8186767" cy="83901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inion Pro" pitchFamily="18" charset="0"/>
              </a:rPr>
              <a:t>Goals: </a:t>
            </a:r>
            <a:r>
              <a:rPr kumimoji="0" lang="en-US" sz="2800" b="0" i="0" u="none" strike="noStrike" kern="1200" cap="none" spc="0" normalizeH="0" baseline="0" noProof="0" dirty="0" smtClean="0">
                <a:ln>
                  <a:noFill/>
                </a:ln>
                <a:solidFill>
                  <a:schemeClr val="tx1"/>
                </a:solidFill>
                <a:effectLst/>
                <a:uLnTx/>
                <a:uFillTx/>
                <a:latin typeface="Minion Pro" pitchFamily="18" charset="0"/>
              </a:rPr>
              <a:t>fast, interactive, accurate</a:t>
            </a:r>
          </a:p>
        </p:txBody>
      </p:sp>
      <p:sp>
        <p:nvSpPr>
          <p:cNvPr id="3" name="TextBox 2"/>
          <p:cNvSpPr txBox="1"/>
          <p:nvPr/>
        </p:nvSpPr>
        <p:spPr>
          <a:xfrm>
            <a:off x="3451580" y="1787664"/>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
        <p:nvSpPr>
          <p:cNvPr id="4" name="TextBox 3"/>
          <p:cNvSpPr txBox="1"/>
          <p:nvPr/>
        </p:nvSpPr>
        <p:spPr>
          <a:xfrm>
            <a:off x="4670780" y="1809750"/>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
        <p:nvSpPr>
          <p:cNvPr id="5" name="TextBox 4"/>
          <p:cNvSpPr txBox="1"/>
          <p:nvPr/>
        </p:nvSpPr>
        <p:spPr>
          <a:xfrm>
            <a:off x="6270980" y="1809750"/>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Tree>
    <p:extLst>
      <p:ext uri="{BB962C8B-B14F-4D97-AF65-F5344CB8AC3E}">
        <p14:creationId xmlns:p14="http://schemas.microsoft.com/office/powerpoint/2010/main" val="1149604441"/>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0"/>
          <p:cNvSpPr txBox="1">
            <a:spLocks/>
          </p:cNvSpPr>
          <p:nvPr/>
        </p:nvSpPr>
        <p:spPr>
          <a:xfrm>
            <a:off x="652445" y="2189933"/>
            <a:ext cx="8186767" cy="83901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inion Pro" pitchFamily="18" charset="0"/>
              </a:rPr>
              <a:t>Goals: </a:t>
            </a:r>
            <a:r>
              <a:rPr kumimoji="0" lang="en-US" sz="2800" b="0" i="0" u="none" strike="noStrike" kern="1200" cap="none" spc="0" normalizeH="0" baseline="0" noProof="0" dirty="0" smtClean="0">
                <a:ln>
                  <a:noFill/>
                </a:ln>
                <a:solidFill>
                  <a:schemeClr val="tx1"/>
                </a:solidFill>
                <a:effectLst/>
                <a:uLnTx/>
                <a:uFillTx/>
                <a:latin typeface="Minion Pro" pitchFamily="18" charset="0"/>
              </a:rPr>
              <a:t>fast, interactive, accurate</a:t>
            </a:r>
          </a:p>
        </p:txBody>
      </p:sp>
      <p:sp>
        <p:nvSpPr>
          <p:cNvPr id="3" name="TextBox 2"/>
          <p:cNvSpPr txBox="1"/>
          <p:nvPr/>
        </p:nvSpPr>
        <p:spPr>
          <a:xfrm>
            <a:off x="3451580" y="1787664"/>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
        <p:nvSpPr>
          <p:cNvPr id="4" name="TextBox 3"/>
          <p:cNvSpPr txBox="1"/>
          <p:nvPr/>
        </p:nvSpPr>
        <p:spPr>
          <a:xfrm>
            <a:off x="4670780" y="1809750"/>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
        <p:nvSpPr>
          <p:cNvPr id="5" name="TextBox 4"/>
          <p:cNvSpPr txBox="1"/>
          <p:nvPr/>
        </p:nvSpPr>
        <p:spPr>
          <a:xfrm>
            <a:off x="6270980" y="1809750"/>
            <a:ext cx="587020" cy="707886"/>
          </a:xfrm>
          <a:prstGeom prst="rect">
            <a:avLst/>
          </a:prstGeom>
          <a:noFill/>
        </p:spPr>
        <p:txBody>
          <a:bodyPr wrap="none" rtlCol="0">
            <a:spAutoFit/>
          </a:bodyPr>
          <a:lstStyle/>
          <a:p>
            <a:r>
              <a:rPr lang="en-US" sz="4000" dirty="0" smtClean="0">
                <a:solidFill>
                  <a:srgbClr val="00B050"/>
                </a:solidFill>
                <a:latin typeface="Minion Pro" pitchFamily="18" charset="0"/>
                <a:sym typeface="Wingdings"/>
              </a:rPr>
              <a:t></a:t>
            </a:r>
            <a:endParaRPr lang="en-US" dirty="0">
              <a:solidFill>
                <a:srgbClr val="00B050"/>
              </a:solidFill>
              <a:latin typeface="Minion Pro" pitchFamily="18" charset="0"/>
            </a:endParaRPr>
          </a:p>
        </p:txBody>
      </p:sp>
      <p:sp>
        <p:nvSpPr>
          <p:cNvPr id="6" name="Content Placeholder 40"/>
          <p:cNvSpPr txBox="1">
            <a:spLocks/>
          </p:cNvSpPr>
          <p:nvPr/>
        </p:nvSpPr>
        <p:spPr>
          <a:xfrm>
            <a:off x="6921500" y="2190750"/>
            <a:ext cx="1676400" cy="533400"/>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i="0" u="none" strike="noStrike" kern="1200" cap="none" spc="0" normalizeH="0" baseline="0" noProof="0" dirty="0" smtClean="0">
                <a:ln>
                  <a:noFill/>
                </a:ln>
                <a:effectLst/>
                <a:uLnTx/>
                <a:uFillTx/>
                <a:latin typeface="Minion Pro" pitchFamily="18" charset="0"/>
              </a:rPr>
              <a:t>,</a:t>
            </a:r>
            <a:r>
              <a:rPr kumimoji="0" lang="en-US" sz="2800" b="1" i="0" u="none" strike="noStrike" kern="1200" cap="none" spc="0" normalizeH="0" baseline="0" noProof="0" dirty="0" smtClean="0">
                <a:ln>
                  <a:noFill/>
                </a:ln>
                <a:effectLst/>
                <a:uLnTx/>
                <a:uFillTx/>
                <a:latin typeface="Minion Pro" pitchFamily="18" charset="0"/>
              </a:rPr>
              <a:t> </a:t>
            </a:r>
            <a:r>
              <a:rPr kumimoji="0" lang="en-US" sz="2800" b="1" i="0" u="none" strike="noStrike" kern="1200" cap="none" spc="0" normalizeH="0" baseline="0" noProof="0" dirty="0" smtClean="0">
                <a:ln>
                  <a:noFill/>
                </a:ln>
                <a:solidFill>
                  <a:srgbClr val="FF0000"/>
                </a:solidFill>
                <a:effectLst/>
                <a:uLnTx/>
                <a:uFillTx/>
                <a:latin typeface="Minion Pro" pitchFamily="18" charset="0"/>
              </a:rPr>
              <a:t>compact</a:t>
            </a:r>
          </a:p>
        </p:txBody>
      </p:sp>
      <p:sp>
        <p:nvSpPr>
          <p:cNvPr id="7" name="TextBox 6"/>
          <p:cNvSpPr txBox="1"/>
          <p:nvPr/>
        </p:nvSpPr>
        <p:spPr>
          <a:xfrm>
            <a:off x="7579824" y="1771650"/>
            <a:ext cx="510076" cy="707886"/>
          </a:xfrm>
          <a:prstGeom prst="rect">
            <a:avLst/>
          </a:prstGeom>
          <a:noFill/>
        </p:spPr>
        <p:txBody>
          <a:bodyPr wrap="none" rtlCol="0">
            <a:spAutoFit/>
          </a:bodyPr>
          <a:lstStyle/>
          <a:p>
            <a:r>
              <a:rPr lang="en-US" sz="4000" dirty="0" smtClean="0">
                <a:solidFill>
                  <a:srgbClr val="FF0000"/>
                </a:solidFill>
                <a:latin typeface="Minion Pro" pitchFamily="18" charset="0"/>
                <a:sym typeface="Wingdings"/>
              </a:rPr>
              <a:t></a:t>
            </a:r>
            <a:endParaRPr lang="en-US" dirty="0">
              <a:solidFill>
                <a:srgbClr val="FF0000"/>
              </a:solidFill>
              <a:latin typeface="Minion Pro" pitchFamily="18" charset="0"/>
            </a:endParaRPr>
          </a:p>
        </p:txBody>
      </p:sp>
    </p:spTree>
    <p:extLst>
      <p:ext uri="{BB962C8B-B14F-4D97-AF65-F5344CB8AC3E}">
        <p14:creationId xmlns:p14="http://schemas.microsoft.com/office/powerpoint/2010/main" val="2490938276"/>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121991"/>
            <a:ext cx="7315199" cy="371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685800"/>
            <a:ext cx="9144000" cy="400110"/>
          </a:xfrm>
          <a:prstGeom prst="rect">
            <a:avLst/>
          </a:prstGeom>
          <a:solidFill>
            <a:srgbClr val="FFFFFF">
              <a:alpha val="80000"/>
            </a:srgbClr>
          </a:solidFill>
        </p:spPr>
        <p:txBody>
          <a:bodyPr wrap="square">
            <a:spAutoFit/>
          </a:bodyPr>
          <a:lstStyle/>
          <a:p>
            <a:pPr algn="ctr"/>
            <a:r>
              <a:rPr lang="en-US" sz="2000" i="1" dirty="0" smtClean="0">
                <a:latin typeface="Minion Pro" pitchFamily="18" charset="0"/>
              </a:rPr>
              <a:t>“overall memory consumption proportional to the area of the geometric surface”</a:t>
            </a:r>
            <a:endParaRPr lang="en-US" sz="2000" i="1" dirty="0" smtClean="0">
              <a:solidFill>
                <a:schemeClr val="bg1"/>
              </a:solidFill>
              <a:latin typeface="Minion Pro" pitchFamily="18" charset="0"/>
            </a:endParaRPr>
          </a:p>
        </p:txBody>
      </p:sp>
      <p:sp>
        <p:nvSpPr>
          <p:cNvPr id="4" name="Rectangle 3"/>
          <p:cNvSpPr/>
          <p:nvPr/>
        </p:nvSpPr>
        <p:spPr>
          <a:xfrm>
            <a:off x="914400" y="5943600"/>
            <a:ext cx="7467600" cy="584775"/>
          </a:xfrm>
          <a:prstGeom prst="rect">
            <a:avLst/>
          </a:prstGeom>
          <a:solidFill>
            <a:srgbClr val="FFFFFF">
              <a:alpha val="80000"/>
            </a:srgbClr>
          </a:solidFill>
        </p:spPr>
        <p:txBody>
          <a:bodyPr wrap="square">
            <a:spAutoFit/>
          </a:bodyPr>
          <a:lstStyle/>
          <a:p>
            <a:pPr algn="r"/>
            <a:r>
              <a:rPr lang="en-US" sz="1600" dirty="0" smtClean="0">
                <a:latin typeface="Minion Pro" pitchFamily="18" charset="0"/>
              </a:rPr>
              <a:t>Hierarchical RLE Level Set: A Compact and Versatile Deformable Surface Representation</a:t>
            </a:r>
            <a:endParaRPr lang="en-US" sz="1600" dirty="0">
              <a:latin typeface="Minion Pro" pitchFamily="18" charset="0"/>
            </a:endParaRPr>
          </a:p>
          <a:p>
            <a:pPr algn="r"/>
            <a:r>
              <a:rPr lang="en-US" sz="1600" dirty="0" smtClean="0">
                <a:latin typeface="Minion Pro" pitchFamily="18" charset="0"/>
              </a:rPr>
              <a:t>[Houston et al. 2006]</a:t>
            </a:r>
            <a:endParaRPr lang="en-US" sz="1600" dirty="0">
              <a:latin typeface="Minion Pro" pitchFamily="18" charset="0"/>
            </a:endParaRPr>
          </a:p>
        </p:txBody>
      </p:sp>
    </p:spTree>
    <p:extLst>
      <p:ext uri="{BB962C8B-B14F-4D97-AF65-F5344CB8AC3E}">
        <p14:creationId xmlns:p14="http://schemas.microsoft.com/office/powerpoint/2010/main" val="416022331"/>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121991"/>
            <a:ext cx="7315199" cy="371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685800"/>
            <a:ext cx="9144000" cy="400110"/>
          </a:xfrm>
          <a:prstGeom prst="rect">
            <a:avLst/>
          </a:prstGeom>
          <a:solidFill>
            <a:srgbClr val="FFFFFF">
              <a:alpha val="80000"/>
            </a:srgbClr>
          </a:solidFill>
        </p:spPr>
        <p:txBody>
          <a:bodyPr wrap="square">
            <a:spAutoFit/>
          </a:bodyPr>
          <a:lstStyle/>
          <a:p>
            <a:pPr algn="ctr"/>
            <a:r>
              <a:rPr lang="en-US" sz="2000" i="1" dirty="0" smtClean="0">
                <a:latin typeface="Minion Pro" pitchFamily="18" charset="0"/>
              </a:rPr>
              <a:t>“overall memory consumption proportional to the area of the geometric surface”</a:t>
            </a:r>
            <a:endParaRPr lang="en-US" sz="2000" i="1" dirty="0" smtClean="0">
              <a:solidFill>
                <a:schemeClr val="bg1"/>
              </a:solidFill>
              <a:latin typeface="Minion Pro" pitchFamily="18" charset="0"/>
            </a:endParaRPr>
          </a:p>
        </p:txBody>
      </p:sp>
      <p:sp>
        <p:nvSpPr>
          <p:cNvPr id="4" name="Rectangle 3"/>
          <p:cNvSpPr/>
          <p:nvPr/>
        </p:nvSpPr>
        <p:spPr>
          <a:xfrm>
            <a:off x="914400" y="5943600"/>
            <a:ext cx="7467600" cy="584775"/>
          </a:xfrm>
          <a:prstGeom prst="rect">
            <a:avLst/>
          </a:prstGeom>
          <a:solidFill>
            <a:srgbClr val="FFFFFF">
              <a:alpha val="80000"/>
            </a:srgbClr>
          </a:solidFill>
        </p:spPr>
        <p:txBody>
          <a:bodyPr wrap="square">
            <a:spAutoFit/>
          </a:bodyPr>
          <a:lstStyle/>
          <a:p>
            <a:pPr algn="r"/>
            <a:r>
              <a:rPr lang="en-US" sz="1600" dirty="0" smtClean="0">
                <a:latin typeface="Minion Pro" pitchFamily="18" charset="0"/>
              </a:rPr>
              <a:t>Hierarchical RLE Level Set: A Compact and Versatile Deformable Surface Representation</a:t>
            </a:r>
            <a:endParaRPr lang="en-US" sz="1600" dirty="0">
              <a:latin typeface="Minion Pro" pitchFamily="18" charset="0"/>
            </a:endParaRPr>
          </a:p>
          <a:p>
            <a:pPr algn="r"/>
            <a:r>
              <a:rPr lang="en-US" sz="1600" dirty="0" smtClean="0">
                <a:latin typeface="Minion Pro" pitchFamily="18" charset="0"/>
              </a:rPr>
              <a:t>[Houston et al. 2006]</a:t>
            </a:r>
            <a:endParaRPr lang="en-US" sz="1600" dirty="0">
              <a:latin typeface="Minion Pro" pitchFamily="18" charset="0"/>
            </a:endParaRPr>
          </a:p>
        </p:txBody>
      </p:sp>
      <p:sp>
        <p:nvSpPr>
          <p:cNvPr id="3" name="Rectangle 2"/>
          <p:cNvSpPr/>
          <p:nvPr/>
        </p:nvSpPr>
        <p:spPr>
          <a:xfrm>
            <a:off x="0" y="1219200"/>
            <a:ext cx="9144000" cy="369332"/>
          </a:xfrm>
          <a:prstGeom prst="rect">
            <a:avLst/>
          </a:prstGeom>
        </p:spPr>
        <p:txBody>
          <a:bodyPr wrap="square">
            <a:spAutoFit/>
          </a:bodyPr>
          <a:lstStyle/>
          <a:p>
            <a:pPr algn="ctr"/>
            <a:r>
              <a:rPr lang="en-US" i="1" dirty="0">
                <a:latin typeface="Minion Pro" pitchFamily="18" charset="0"/>
              </a:rPr>
              <a:t>“fast </a:t>
            </a:r>
            <a:r>
              <a:rPr lang="en-US" b="1" i="1" dirty="0">
                <a:latin typeface="Minion Pro" pitchFamily="18" charset="0"/>
              </a:rPr>
              <a:t>sequential traversal </a:t>
            </a:r>
            <a:r>
              <a:rPr lang="en-US" i="1" dirty="0">
                <a:latin typeface="Minion Pro" pitchFamily="18" charset="0"/>
              </a:rPr>
              <a:t>with </a:t>
            </a:r>
            <a:r>
              <a:rPr lang="en-US" b="1" i="1" dirty="0">
                <a:latin typeface="Minion Pro" pitchFamily="18" charset="0"/>
              </a:rPr>
              <a:t>O(1)</a:t>
            </a:r>
            <a:r>
              <a:rPr lang="en-US" i="1" dirty="0">
                <a:latin typeface="Minion Pro" pitchFamily="18" charset="0"/>
              </a:rPr>
              <a:t> access time to elements”</a:t>
            </a:r>
          </a:p>
        </p:txBody>
      </p:sp>
    </p:spTree>
    <p:extLst>
      <p:ext uri="{BB962C8B-B14F-4D97-AF65-F5344CB8AC3E}">
        <p14:creationId xmlns:p14="http://schemas.microsoft.com/office/powerpoint/2010/main" val="1059785277"/>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114800" y="4405353"/>
            <a:ext cx="1607355" cy="1233447"/>
          </a:xfrm>
          <a:prstGeom prst="rect">
            <a:avLst/>
          </a:prstGeom>
        </p:spPr>
        <p:txBody>
          <a:bodyPr vert="horz" lIns="91440" tIns="45720" rIns="91440" bIns="45720" rtlCol="0" anchor="ctr">
            <a:normAutofit fontScale="6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500" b="1" i="0" u="none" strike="noStrike" kern="1200" cap="none" spc="0" normalizeH="0" baseline="0" noProof="0" dirty="0" smtClean="0">
                <a:ln>
                  <a:noFill/>
                </a:ln>
                <a:solidFill>
                  <a:schemeClr val="tx1"/>
                </a:solidFill>
                <a:effectLst/>
                <a:uLnTx/>
                <a:uFillTx/>
                <a:latin typeface="+mj-lt"/>
                <a:ea typeface="+mj-ea"/>
                <a:cs typeface="+mj-cs"/>
              </a:rPr>
              <a:t>?</a:t>
            </a:r>
          </a:p>
        </p:txBody>
      </p:sp>
      <p:sp>
        <p:nvSpPr>
          <p:cNvPr id="3" name="Rectangle 2"/>
          <p:cNvSpPr/>
          <p:nvPr/>
        </p:nvSpPr>
        <p:spPr>
          <a:xfrm>
            <a:off x="1097056" y="3708400"/>
            <a:ext cx="1874744" cy="338554"/>
          </a:xfrm>
          <a:prstGeom prst="rect">
            <a:avLst/>
          </a:prstGeom>
        </p:spPr>
        <p:txBody>
          <a:bodyPr wrap="none">
            <a:spAutoFit/>
          </a:bodyPr>
          <a:lstStyle/>
          <a:p>
            <a:r>
              <a:rPr lang="en-US" sz="1600" dirty="0" smtClean="0">
                <a:latin typeface="Minion Pro" pitchFamily="18" charset="0"/>
              </a:rPr>
              <a:t>[</a:t>
            </a:r>
            <a:r>
              <a:rPr lang="en-US" sz="1600" dirty="0" err="1" smtClean="0">
                <a:latin typeface="Minion Pro" pitchFamily="18" charset="0"/>
              </a:rPr>
              <a:t>Losasso</a:t>
            </a:r>
            <a:r>
              <a:rPr lang="en-US" sz="1600" dirty="0" smtClean="0">
                <a:latin typeface="Minion Pro" pitchFamily="18" charset="0"/>
              </a:rPr>
              <a:t> et al. 2008]</a:t>
            </a:r>
            <a:endParaRPr lang="en-US" sz="1600" dirty="0">
              <a:latin typeface="Minion Pro" pitchFamily="18" charset="0"/>
            </a:endParaRPr>
          </a:p>
        </p:txBody>
      </p:sp>
      <p:pic>
        <p:nvPicPr>
          <p:cNvPr id="4" name="Picture 2"/>
          <p:cNvPicPr>
            <a:picLocks noChangeAspect="1" noChangeArrowheads="1"/>
          </p:cNvPicPr>
          <p:nvPr/>
        </p:nvPicPr>
        <p:blipFill>
          <a:blip r:embed="rId3" cstate="print"/>
          <a:srcRect/>
          <a:stretch>
            <a:fillRect/>
          </a:stretch>
        </p:blipFill>
        <p:spPr bwMode="auto">
          <a:xfrm>
            <a:off x="622300" y="1587501"/>
            <a:ext cx="2865668" cy="2133599"/>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b="1488"/>
          <a:stretch>
            <a:fillRect/>
          </a:stretch>
        </p:blipFill>
        <p:spPr bwMode="auto">
          <a:xfrm>
            <a:off x="3810000" y="1625600"/>
            <a:ext cx="3087500" cy="2101850"/>
          </a:xfrm>
          <a:prstGeom prst="rect">
            <a:avLst/>
          </a:prstGeom>
          <a:noFill/>
          <a:ln w="9525">
            <a:noFill/>
            <a:miter lim="800000"/>
            <a:headEnd/>
            <a:tailEnd/>
          </a:ln>
        </p:spPr>
      </p:pic>
      <p:sp>
        <p:nvSpPr>
          <p:cNvPr id="6" name="Rectangle 5"/>
          <p:cNvSpPr/>
          <p:nvPr/>
        </p:nvSpPr>
        <p:spPr>
          <a:xfrm>
            <a:off x="4787103" y="3733800"/>
            <a:ext cx="1461297" cy="307777"/>
          </a:xfrm>
          <a:prstGeom prst="rect">
            <a:avLst/>
          </a:prstGeom>
        </p:spPr>
        <p:txBody>
          <a:bodyPr wrap="none">
            <a:spAutoFit/>
          </a:bodyPr>
          <a:lstStyle/>
          <a:p>
            <a:r>
              <a:rPr lang="en-US" sz="1400" dirty="0" smtClean="0">
                <a:latin typeface="Minion Pro" pitchFamily="18" charset="0"/>
              </a:rPr>
              <a:t>[Zhao et al. 2001]</a:t>
            </a:r>
            <a:endParaRPr lang="en-US" sz="1400" dirty="0">
              <a:latin typeface="Minion Pro" pitchFamily="18" charset="0"/>
            </a:endParaRPr>
          </a:p>
        </p:txBody>
      </p:sp>
      <p:pic>
        <p:nvPicPr>
          <p:cNvPr id="7" name="Picture 4"/>
          <p:cNvPicPr>
            <a:picLocks noChangeAspect="1" noChangeArrowheads="1"/>
          </p:cNvPicPr>
          <p:nvPr/>
        </p:nvPicPr>
        <p:blipFill>
          <a:blip r:embed="rId5" cstate="print"/>
          <a:srcRect/>
          <a:stretch>
            <a:fillRect/>
          </a:stretch>
        </p:blipFill>
        <p:spPr bwMode="auto">
          <a:xfrm>
            <a:off x="7239001" y="1600200"/>
            <a:ext cx="987348" cy="995001"/>
          </a:xfrm>
          <a:prstGeom prst="rect">
            <a:avLst/>
          </a:prstGeom>
          <a:noFill/>
          <a:ln w="9525">
            <a:noFill/>
            <a:miter lim="800000"/>
            <a:headEnd/>
            <a:tailEnd/>
          </a:ln>
        </p:spPr>
      </p:pic>
      <p:pic>
        <p:nvPicPr>
          <p:cNvPr id="8" name="Picture 5"/>
          <p:cNvPicPr>
            <a:picLocks noChangeAspect="1" noChangeArrowheads="1"/>
          </p:cNvPicPr>
          <p:nvPr/>
        </p:nvPicPr>
        <p:blipFill>
          <a:blip r:embed="rId6" cstate="print"/>
          <a:srcRect/>
          <a:stretch>
            <a:fillRect/>
          </a:stretch>
        </p:blipFill>
        <p:spPr bwMode="auto">
          <a:xfrm>
            <a:off x="7244133" y="2743200"/>
            <a:ext cx="985467" cy="990600"/>
          </a:xfrm>
          <a:prstGeom prst="rect">
            <a:avLst/>
          </a:prstGeom>
          <a:noFill/>
          <a:ln w="9525">
            <a:noFill/>
            <a:miter lim="800000"/>
            <a:headEnd/>
            <a:tailEnd/>
          </a:ln>
        </p:spPr>
      </p:pic>
      <p:sp>
        <p:nvSpPr>
          <p:cNvPr id="9" name="Rectangle 8"/>
          <p:cNvSpPr/>
          <p:nvPr/>
        </p:nvSpPr>
        <p:spPr>
          <a:xfrm>
            <a:off x="6692900" y="3743523"/>
            <a:ext cx="2068323" cy="307777"/>
          </a:xfrm>
          <a:prstGeom prst="rect">
            <a:avLst/>
          </a:prstGeom>
        </p:spPr>
        <p:txBody>
          <a:bodyPr wrap="none">
            <a:spAutoFit/>
          </a:bodyPr>
          <a:lstStyle/>
          <a:p>
            <a:r>
              <a:rPr lang="en-US" sz="1400" dirty="0" smtClean="0">
                <a:latin typeface="Minion Pro" pitchFamily="18" charset="0"/>
              </a:rPr>
              <a:t>[</a:t>
            </a:r>
            <a:r>
              <a:rPr lang="en-US" sz="1400" dirty="0" err="1" smtClean="0">
                <a:latin typeface="Minion Pro" pitchFamily="18" charset="0"/>
              </a:rPr>
              <a:t>Darbon</a:t>
            </a:r>
            <a:r>
              <a:rPr lang="en-US" sz="1400" dirty="0" smtClean="0">
                <a:latin typeface="Minion Pro" pitchFamily="18" charset="0"/>
              </a:rPr>
              <a:t> and </a:t>
            </a:r>
            <a:r>
              <a:rPr lang="en-US" sz="1400" dirty="0" err="1" smtClean="0">
                <a:latin typeface="Minion Pro" pitchFamily="18" charset="0"/>
              </a:rPr>
              <a:t>Sigelle</a:t>
            </a:r>
            <a:r>
              <a:rPr lang="en-US" sz="1400" dirty="0" smtClean="0">
                <a:latin typeface="Minion Pro" pitchFamily="18" charset="0"/>
              </a:rPr>
              <a:t> 2006]</a:t>
            </a:r>
            <a:endParaRPr lang="en-US" sz="1400" dirty="0">
              <a:latin typeface="Minion Pro" pitchFamily="18" charset="0"/>
            </a:endParaRPr>
          </a:p>
        </p:txBody>
      </p:sp>
    </p:spTree>
    <p:extLst>
      <p:ext uri="{BB962C8B-B14F-4D97-AF65-F5344CB8AC3E}">
        <p14:creationId xmlns:p14="http://schemas.microsoft.com/office/powerpoint/2010/main" val="39301731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6"/>
          <p:cNvPicPr>
            <a:picLocks noGrp="1" noChangeAspect="1" noChangeArrowheads="1"/>
          </p:cNvPicPr>
          <p:nvPr>
            <p:ph sz="half" idx="2"/>
          </p:nvPr>
        </p:nvPicPr>
        <p:blipFill>
          <a:blip r:embed="rId3" cstate="print"/>
          <a:srcRect/>
          <a:stretch>
            <a:fillRect/>
          </a:stretch>
        </p:blipFill>
        <p:spPr>
          <a:xfrm>
            <a:off x="1749860" y="896691"/>
            <a:ext cx="5619768" cy="5552569"/>
          </a:xfrm>
        </p:spPr>
      </p:pic>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9"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Segmentation with Level Sets</a:t>
            </a:r>
            <a:endParaRPr lang="en-US" sz="3600" dirty="0">
              <a:latin typeface="Minion Pro" pitchFamily="18" charset="0"/>
            </a:endParaRPr>
          </a:p>
        </p:txBody>
      </p:sp>
    </p:spTree>
    <p:extLst>
      <p:ext uri="{BB962C8B-B14F-4D97-AF65-F5344CB8AC3E}">
        <p14:creationId xmlns:p14="http://schemas.microsoft.com/office/powerpoint/2010/main" val="1580142427"/>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mike\Research\iiRepository\GPUSeg\papers\HPG\latex\figures\Brainweb-3D-Composite-Offset.png"/>
          <p:cNvPicPr>
            <a:picLocks noChangeAspect="1" noChangeArrowheads="1"/>
          </p:cNvPicPr>
          <p:nvPr/>
        </p:nvPicPr>
        <p:blipFill>
          <a:blip r:embed="rId3" cstate="print"/>
          <a:srcRect t="29167"/>
          <a:stretch>
            <a:fillRect/>
          </a:stretch>
        </p:blipFill>
        <p:spPr bwMode="auto">
          <a:xfrm>
            <a:off x="1143000" y="685800"/>
            <a:ext cx="6821512" cy="6168528"/>
          </a:xfrm>
          <a:prstGeom prst="rect">
            <a:avLst/>
          </a:prstGeom>
          <a:noFill/>
        </p:spPr>
      </p:pic>
      <p:sp>
        <p:nvSpPr>
          <p:cNvPr id="3" name="Cloud Callout 2"/>
          <p:cNvSpPr/>
          <p:nvPr/>
        </p:nvSpPr>
        <p:spPr>
          <a:xfrm>
            <a:off x="5486400" y="90128"/>
            <a:ext cx="2571768" cy="1662472"/>
          </a:xfrm>
          <a:prstGeom prst="cloudCallout">
            <a:avLst>
              <a:gd name="adj1" fmla="val -41017"/>
              <a:gd name="adj2" fmla="val 6912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p>
        </p:txBody>
      </p:sp>
      <p:sp>
        <p:nvSpPr>
          <p:cNvPr id="4" name="Title 1"/>
          <p:cNvSpPr>
            <a:spLocks noGrp="1"/>
          </p:cNvSpPr>
          <p:nvPr>
            <p:ph type="title"/>
          </p:nvPr>
        </p:nvSpPr>
        <p:spPr>
          <a:xfrm>
            <a:off x="5965017" y="423633"/>
            <a:ext cx="1607355" cy="1233447"/>
          </a:xfrm>
        </p:spPr>
        <p:txBody>
          <a:bodyPr>
            <a:normAutofit fontScale="90000"/>
          </a:bodyPr>
          <a:lstStyle/>
          <a:p>
            <a:pPr eaLnBrk="1" hangingPunct="1"/>
            <a:r>
              <a:rPr lang="en-US" sz="12500" b="1" dirty="0" smtClean="0"/>
              <a:t>?</a:t>
            </a:r>
          </a:p>
        </p:txBody>
      </p:sp>
      <p:sp>
        <p:nvSpPr>
          <p:cNvPr id="6" name="Content Placeholder 40"/>
          <p:cNvSpPr txBox="1">
            <a:spLocks/>
          </p:cNvSpPr>
          <p:nvPr/>
        </p:nvSpPr>
        <p:spPr>
          <a:xfrm>
            <a:off x="7" y="5619750"/>
            <a:ext cx="9143999" cy="1238250"/>
          </a:xfrm>
          <a:prstGeom prst="rect">
            <a:avLst/>
          </a:prstGeom>
          <a:solidFill>
            <a:srgbClr val="FFFFFF">
              <a:alpha val="80000"/>
            </a:srgbClr>
          </a:solidFill>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u="none" strike="noStrike" kern="1200" cap="none" spc="0" normalizeH="0" baseline="0" noProof="0" dirty="0" smtClean="0">
                <a:ln>
                  <a:noFill/>
                </a:ln>
                <a:effectLst/>
                <a:uLnTx/>
                <a:uFillTx/>
                <a:latin typeface="Minion Pro" pitchFamily="18" charset="0"/>
              </a:rPr>
              <a:t>A Work-Efficient</a:t>
            </a:r>
            <a:r>
              <a:rPr kumimoji="0" lang="en-US" b="1" u="none" strike="noStrike" kern="1200" cap="none" spc="0" normalizeH="0" noProof="0" dirty="0" smtClean="0">
                <a:ln>
                  <a:noFill/>
                </a:ln>
                <a:effectLst/>
                <a:uLnTx/>
                <a:uFillTx/>
                <a:latin typeface="Minion Pro" pitchFamily="18" charset="0"/>
              </a:rPr>
              <a:t> GPU Algorithm for Level Set Segmentation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latin typeface="Minion Pro" pitchFamily="18" charset="0"/>
              </a:rPr>
              <a:t>Mike Roberts, Jeff Packer, Mario Costa Sousa, Joseph Ross Mitchell</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1" u="none" strike="noStrike" kern="1200" cap="none" spc="0" normalizeH="0" noProof="0" dirty="0" smtClean="0">
                <a:ln>
                  <a:noFill/>
                </a:ln>
                <a:effectLst/>
                <a:uLnTx/>
                <a:uFillTx/>
                <a:latin typeface="Minion Pro" pitchFamily="18" charset="0"/>
              </a:rPr>
              <a:t>High Performance Graphics 2010</a:t>
            </a:r>
            <a:endParaRPr kumimoji="0" lang="en-US" sz="2800" i="1" u="none" strike="noStrike" kern="1200" cap="none" spc="0" normalizeH="0" noProof="0" dirty="0" smtClean="0">
              <a:ln>
                <a:noFill/>
              </a:ln>
              <a:effectLst/>
              <a:uLnTx/>
              <a:uFillTx/>
              <a:latin typeface="Minion Pro" pitchFamily="18" charset="0"/>
            </a:endParaRPr>
          </a:p>
        </p:txBody>
      </p:sp>
    </p:spTree>
    <p:extLst>
      <p:ext uri="{BB962C8B-B14F-4D97-AF65-F5344CB8AC3E}">
        <p14:creationId xmlns:p14="http://schemas.microsoft.com/office/powerpoint/2010/main" val="3582319085"/>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75831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990755"/>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smtClean="0">
                <a:latin typeface="Minion Pro" pitchFamily="18" charset="0"/>
              </a:rPr>
              <a:t>Bonus Slides</a:t>
            </a:r>
            <a:endParaRPr lang="en-US" dirty="0">
              <a:latin typeface="Minion Pro" pitchFamily="18" charset="0"/>
            </a:endParaRPr>
          </a:p>
        </p:txBody>
      </p:sp>
    </p:spTree>
    <p:extLst>
      <p:ext uri="{BB962C8B-B14F-4D97-AF65-F5344CB8AC3E}">
        <p14:creationId xmlns:p14="http://schemas.microsoft.com/office/powerpoint/2010/main" val="299043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0" y="203194"/>
            <a:ext cx="9144000" cy="857256"/>
          </a:xfrm>
          <a:prstGeom prst="rect">
            <a:avLst/>
          </a:prstGeom>
          <a:noFill/>
          <a:ln w="9525">
            <a:noFill/>
            <a:miter lim="800000"/>
            <a:headEnd/>
            <a:tailEnd/>
          </a:ln>
        </p:spPr>
        <p:txBody>
          <a:bodyPr vert="horz" wrap="square" lIns="68598" tIns="34299" rIns="68598" bIns="34299" numCol="1" anchor="ctr" anchorCtr="0" compatLnSpc="1">
            <a:prstTxWarp prst="textNoShape">
              <a:avLst/>
            </a:prstTxWarp>
          </a:bodyPr>
          <a:lstStyle/>
          <a:p>
            <a:pPr algn="ctr" defTabSz="685983">
              <a:defRPr/>
            </a:pPr>
            <a:r>
              <a:rPr lang="en-US" sz="3600" dirty="0" smtClean="0">
                <a:latin typeface="Minion Pro" pitchFamily="18" charset="0"/>
                <a:ea typeface="+mj-ea"/>
                <a:cs typeface="+mj-cs"/>
              </a:rPr>
              <a:t>What do I mean by work-efficient?</a:t>
            </a:r>
          </a:p>
        </p:txBody>
      </p:sp>
    </p:spTree>
    <p:extLst>
      <p:ext uri="{BB962C8B-B14F-4D97-AF65-F5344CB8AC3E}">
        <p14:creationId xmlns:p14="http://schemas.microsoft.com/office/powerpoint/2010/main" val="3798657717"/>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0" y="203194"/>
            <a:ext cx="9144000" cy="857256"/>
          </a:xfrm>
          <a:prstGeom prst="rect">
            <a:avLst/>
          </a:prstGeom>
          <a:noFill/>
          <a:ln w="9525">
            <a:noFill/>
            <a:miter lim="800000"/>
            <a:headEnd/>
            <a:tailEnd/>
          </a:ln>
        </p:spPr>
        <p:txBody>
          <a:bodyPr vert="horz" wrap="square" lIns="68598" tIns="34299" rIns="68598" bIns="34299" numCol="1" anchor="ctr" anchorCtr="0" compatLnSpc="1">
            <a:prstTxWarp prst="textNoShape">
              <a:avLst/>
            </a:prstTxWarp>
          </a:bodyPr>
          <a:lstStyle/>
          <a:p>
            <a:pPr algn="ctr" defTabSz="685983">
              <a:defRPr/>
            </a:pPr>
            <a:r>
              <a:rPr lang="en-US" sz="3600" dirty="0" smtClean="0">
                <a:latin typeface="Minion Pro" pitchFamily="18" charset="0"/>
                <a:ea typeface="+mj-ea"/>
                <a:cs typeface="+mj-cs"/>
              </a:rPr>
              <a:t>What do I mean by work-efficient?</a:t>
            </a:r>
          </a:p>
        </p:txBody>
      </p:sp>
      <p:sp>
        <p:nvSpPr>
          <p:cNvPr id="3" name="Title 31"/>
          <p:cNvSpPr txBox="1">
            <a:spLocks/>
          </p:cNvSpPr>
          <p:nvPr/>
        </p:nvSpPr>
        <p:spPr bwMode="auto">
          <a:xfrm>
            <a:off x="611560" y="1545635"/>
            <a:ext cx="7920880" cy="1851422"/>
          </a:xfrm>
          <a:prstGeom prst="rect">
            <a:avLst/>
          </a:prstGeom>
          <a:noFill/>
          <a:ln w="9525">
            <a:noFill/>
            <a:miter lim="800000"/>
            <a:headEnd/>
            <a:tailEnd/>
          </a:ln>
        </p:spPr>
        <p:txBody>
          <a:bodyPr vert="horz" wrap="square" lIns="68598" tIns="34299" rIns="68598" bIns="34299" numCol="1" anchor="ctr" anchorCtr="0" compatLnSpc="1">
            <a:prstTxWarp prst="textNoShape">
              <a:avLst/>
            </a:prstTxWarp>
            <a:normAutofit/>
          </a:bodyPr>
          <a:lstStyle/>
          <a:p>
            <a:pPr algn="ctr" defTabSz="685983" eaLnBrk="0" hangingPunct="0">
              <a:defRPr/>
            </a:pPr>
            <a:r>
              <a:rPr lang="en-US" sz="3300" b="1" dirty="0" smtClean="0">
                <a:latin typeface="Minion Pro" pitchFamily="18" charset="0"/>
                <a:ea typeface="+mj-ea"/>
                <a:cs typeface="+mj-cs"/>
              </a:rPr>
              <a:t>O(</a:t>
            </a:r>
            <a:r>
              <a:rPr lang="en-US" sz="3300" dirty="0" smtClean="0">
                <a:latin typeface="Minion Pro" pitchFamily="18" charset="0"/>
                <a:ea typeface="+mj-ea"/>
                <a:cs typeface="+mj-cs"/>
              </a:rPr>
              <a:t>parallel work</a:t>
            </a:r>
            <a:r>
              <a:rPr lang="en-US" sz="3300" b="1" dirty="0" smtClean="0">
                <a:latin typeface="Minion Pro" pitchFamily="18" charset="0"/>
                <a:ea typeface="+mj-ea"/>
                <a:cs typeface="+mj-cs"/>
              </a:rPr>
              <a:t>)</a:t>
            </a:r>
            <a:r>
              <a:rPr lang="en-US" sz="3300" dirty="0" smtClean="0">
                <a:latin typeface="Minion Pro" pitchFamily="18" charset="0"/>
                <a:ea typeface="+mj-ea"/>
                <a:cs typeface="+mj-cs"/>
              </a:rPr>
              <a:t> </a:t>
            </a:r>
            <a:r>
              <a:rPr lang="en-US" sz="3300" b="1" dirty="0" smtClean="0">
                <a:latin typeface="Minion Pro" pitchFamily="18" charset="0"/>
                <a:ea typeface="+mj-ea"/>
                <a:cs typeface="+mj-cs"/>
              </a:rPr>
              <a:t>= O(</a:t>
            </a:r>
            <a:r>
              <a:rPr lang="en-US" sz="3300" dirty="0" smtClean="0">
                <a:latin typeface="Minion Pro" pitchFamily="18" charset="0"/>
                <a:ea typeface="+mj-ea"/>
                <a:cs typeface="+mj-cs"/>
              </a:rPr>
              <a:t>sequential work</a:t>
            </a:r>
            <a:r>
              <a:rPr lang="en-US" sz="3300" b="1" dirty="0" smtClean="0">
                <a:latin typeface="Minion Pro" pitchFamily="18" charset="0"/>
                <a:ea typeface="+mj-ea"/>
                <a:cs typeface="+mj-cs"/>
              </a:rPr>
              <a:t>)</a:t>
            </a:r>
            <a:endParaRPr lang="en-US" sz="3300" b="1" dirty="0">
              <a:latin typeface="Minion Pro" pitchFamily="18" charset="0"/>
              <a:ea typeface="+mj-ea"/>
              <a:cs typeface="+mj-cs"/>
            </a:endParaRPr>
          </a:p>
        </p:txBody>
      </p:sp>
    </p:spTree>
    <p:extLst>
      <p:ext uri="{BB962C8B-B14F-4D97-AF65-F5344CB8AC3E}">
        <p14:creationId xmlns:p14="http://schemas.microsoft.com/office/powerpoint/2010/main" val="388240421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7" name="Picture 21"/>
          <p:cNvPicPr>
            <a:picLocks noChangeAspect="1" noChangeArrowheads="1"/>
          </p:cNvPicPr>
          <p:nvPr/>
        </p:nvPicPr>
        <p:blipFill>
          <a:blip r:embed="rId3" cstate="print"/>
          <a:srcRect/>
          <a:stretch>
            <a:fillRect/>
          </a:stretch>
        </p:blipFill>
        <p:spPr bwMode="auto">
          <a:xfrm>
            <a:off x="338114" y="1809761"/>
            <a:ext cx="3548085" cy="3267273"/>
          </a:xfrm>
          <a:prstGeom prst="rect">
            <a:avLst/>
          </a:prstGeom>
          <a:noFill/>
          <a:ln w="9525">
            <a:noFill/>
            <a:miter lim="800000"/>
            <a:headEnd/>
            <a:tailEnd/>
          </a:ln>
        </p:spPr>
      </p:pic>
      <p:sp>
        <p:nvSpPr>
          <p:cNvPr id="8" name="Content Placeholder 40"/>
          <p:cNvSpPr txBox="1">
            <a:spLocks/>
          </p:cNvSpPr>
          <p:nvPr/>
        </p:nvSpPr>
        <p:spPr>
          <a:xfrm>
            <a:off x="0" y="1352550"/>
            <a:ext cx="1981200" cy="533400"/>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u="none" strike="noStrike" kern="1200" cap="none" spc="0" normalizeH="0" baseline="0" noProof="0" dirty="0" smtClean="0">
                <a:ln>
                  <a:noFill/>
                </a:ln>
                <a:effectLst/>
                <a:uLnTx/>
                <a:uFillTx/>
                <a:latin typeface="Minion Pro" pitchFamily="18" charset="0"/>
              </a:rPr>
              <a:t>Before:</a:t>
            </a:r>
          </a:p>
        </p:txBody>
      </p:sp>
      <p:pic>
        <p:nvPicPr>
          <p:cNvPr id="13" name="Picture 16"/>
          <p:cNvPicPr>
            <a:picLocks noGrp="1" noChangeAspect="1" noChangeArrowheads="1"/>
          </p:cNvPicPr>
          <p:nvPr>
            <p:ph sz="half" idx="2"/>
          </p:nvPr>
        </p:nvPicPr>
        <p:blipFill rotWithShape="1">
          <a:blip r:embed="rId4" cstate="print"/>
          <a:srcRect t="79424"/>
          <a:stretch/>
        </p:blipFill>
        <p:spPr>
          <a:xfrm>
            <a:off x="1749860" y="5306786"/>
            <a:ext cx="5619768" cy="1142474"/>
          </a:xfrm>
        </p:spPr>
      </p:pic>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Segmentation with Level Sets</a:t>
            </a:r>
            <a:endParaRPr lang="en-US" sz="3600" dirty="0">
              <a:latin typeface="Minion Pro" pitchFamily="18" charset="0"/>
            </a:endParaRPr>
          </a:p>
        </p:txBody>
      </p:sp>
    </p:spTree>
    <p:extLst>
      <p:ext uri="{BB962C8B-B14F-4D97-AF65-F5344CB8AC3E}">
        <p14:creationId xmlns:p14="http://schemas.microsoft.com/office/powerpoint/2010/main" val="116932963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7" name="Picture 21"/>
          <p:cNvPicPr>
            <a:picLocks noChangeAspect="1" noChangeArrowheads="1"/>
          </p:cNvPicPr>
          <p:nvPr/>
        </p:nvPicPr>
        <p:blipFill>
          <a:blip r:embed="rId3" cstate="print"/>
          <a:srcRect/>
          <a:stretch>
            <a:fillRect/>
          </a:stretch>
        </p:blipFill>
        <p:spPr bwMode="auto">
          <a:xfrm>
            <a:off x="338114" y="1809761"/>
            <a:ext cx="3548085" cy="3267273"/>
          </a:xfrm>
          <a:prstGeom prst="rect">
            <a:avLst/>
          </a:prstGeom>
          <a:noFill/>
          <a:ln w="9525">
            <a:noFill/>
            <a:miter lim="800000"/>
            <a:headEnd/>
            <a:tailEnd/>
          </a:ln>
        </p:spPr>
      </p:pic>
      <p:sp>
        <p:nvSpPr>
          <p:cNvPr id="8" name="Content Placeholder 40"/>
          <p:cNvSpPr txBox="1">
            <a:spLocks/>
          </p:cNvSpPr>
          <p:nvPr/>
        </p:nvSpPr>
        <p:spPr>
          <a:xfrm>
            <a:off x="0" y="1352550"/>
            <a:ext cx="1981200" cy="533400"/>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u="none" strike="noStrike" kern="1200" cap="none" spc="0" normalizeH="0" baseline="0" noProof="0" dirty="0" smtClean="0">
                <a:ln>
                  <a:noFill/>
                </a:ln>
                <a:effectLst/>
                <a:uLnTx/>
                <a:uFillTx/>
                <a:latin typeface="Minion Pro" pitchFamily="18" charset="0"/>
              </a:rPr>
              <a:t>Before:</a:t>
            </a:r>
          </a:p>
        </p:txBody>
      </p:sp>
      <p:pic>
        <p:nvPicPr>
          <p:cNvPr id="10" name="Picture 22"/>
          <p:cNvPicPr>
            <a:picLocks noChangeAspect="1" noChangeArrowheads="1"/>
          </p:cNvPicPr>
          <p:nvPr/>
        </p:nvPicPr>
        <p:blipFill>
          <a:blip r:embed="rId4" cstate="print"/>
          <a:srcRect/>
          <a:stretch>
            <a:fillRect/>
          </a:stretch>
        </p:blipFill>
        <p:spPr bwMode="auto">
          <a:xfrm>
            <a:off x="5181600" y="1844805"/>
            <a:ext cx="3581400" cy="3226102"/>
          </a:xfrm>
          <a:prstGeom prst="rect">
            <a:avLst/>
          </a:prstGeom>
          <a:noFill/>
          <a:ln w="9525">
            <a:noFill/>
            <a:miter lim="800000"/>
            <a:headEnd/>
            <a:tailEnd/>
          </a:ln>
        </p:spPr>
      </p:pic>
      <p:sp>
        <p:nvSpPr>
          <p:cNvPr id="12" name="Right Arrow 11"/>
          <p:cNvSpPr/>
          <p:nvPr/>
        </p:nvSpPr>
        <p:spPr>
          <a:xfrm>
            <a:off x="4293069" y="3103305"/>
            <a:ext cx="583731" cy="547248"/>
          </a:xfrm>
          <a:prstGeom prst="rightArrow">
            <a:avLst/>
          </a:prstGeom>
          <a:gradFill flip="none" rotWithShape="1">
            <a:gsLst>
              <a:gs pos="0">
                <a:schemeClr val="bg1">
                  <a:lumMod val="65000"/>
                </a:schemeClr>
              </a:gs>
              <a:gs pos="49000">
                <a:srgbClr val="60BC60"/>
              </a:gs>
              <a:gs pos="100000">
                <a:srgbClr val="00C800"/>
              </a:gs>
            </a:gsLst>
            <a:lin ang="0" scaled="0"/>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6"/>
          <p:cNvPicPr>
            <a:picLocks noGrp="1" noChangeAspect="1" noChangeArrowheads="1"/>
          </p:cNvPicPr>
          <p:nvPr>
            <p:ph sz="half" idx="2"/>
          </p:nvPr>
        </p:nvPicPr>
        <p:blipFill rotWithShape="1">
          <a:blip r:embed="rId5" cstate="print"/>
          <a:srcRect t="79424"/>
          <a:stretch/>
        </p:blipFill>
        <p:spPr>
          <a:xfrm>
            <a:off x="1749860" y="5306786"/>
            <a:ext cx="5619768" cy="1142474"/>
          </a:xfrm>
        </p:spPr>
      </p:pic>
      <p:sp>
        <p:nvSpPr>
          <p:cNvPr id="14" name="Content Placeholder 40"/>
          <p:cNvSpPr txBox="1">
            <a:spLocks/>
          </p:cNvSpPr>
          <p:nvPr/>
        </p:nvSpPr>
        <p:spPr>
          <a:xfrm>
            <a:off x="4800600" y="1355271"/>
            <a:ext cx="1981200" cy="533400"/>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u="none" strike="noStrike" kern="1200" cap="none" spc="0" normalizeH="0" baseline="0" noProof="0" dirty="0" smtClean="0">
                <a:ln>
                  <a:noFill/>
                </a:ln>
                <a:effectLst/>
                <a:uLnTx/>
                <a:uFillTx/>
                <a:latin typeface="Minion Pro" pitchFamily="18" charset="0"/>
              </a:rPr>
              <a:t>After:</a:t>
            </a: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Segmentation with Level Sets</a:t>
            </a:r>
            <a:endParaRPr lang="en-US" sz="3600" dirty="0">
              <a:latin typeface="Minion Pro" pitchFamily="18" charset="0"/>
            </a:endParaRPr>
          </a:p>
        </p:txBody>
      </p:sp>
    </p:spTree>
    <p:extLst>
      <p:ext uri="{BB962C8B-B14F-4D97-AF65-F5344CB8AC3E}">
        <p14:creationId xmlns:p14="http://schemas.microsoft.com/office/powerpoint/2010/main" val="303998538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3600" dirty="0" smtClean="0">
                <a:latin typeface="Minion Pro" pitchFamily="18" charset="0"/>
              </a:rPr>
              <a:t>Speed Function </a:t>
            </a:r>
            <a:r>
              <a:rPr lang="en-US" sz="1600" dirty="0" smtClean="0">
                <a:latin typeface="Minion Pro" pitchFamily="18" charset="0"/>
              </a:rPr>
              <a:t>[</a:t>
            </a:r>
            <a:r>
              <a:rPr lang="en-US" sz="1600" dirty="0" err="1" smtClean="0">
                <a:latin typeface="Minion Pro" pitchFamily="18" charset="0"/>
              </a:rPr>
              <a:t>Lefohn</a:t>
            </a:r>
            <a:r>
              <a:rPr lang="en-US" sz="1600" dirty="0" smtClean="0">
                <a:latin typeface="Minion Pro" pitchFamily="18" charset="0"/>
              </a:rPr>
              <a:t> et al. 2003]</a:t>
            </a:r>
            <a:endParaRPr lang="en-US" sz="3600" dirty="0">
              <a:latin typeface="Minion Pro" pitchFamily="18" charset="0"/>
            </a:endParaRPr>
          </a:p>
        </p:txBody>
      </p:sp>
      <p:grpSp>
        <p:nvGrpSpPr>
          <p:cNvPr id="3" name="Group 34"/>
          <p:cNvGrpSpPr/>
          <p:nvPr/>
        </p:nvGrpSpPr>
        <p:grpSpPr>
          <a:xfrm>
            <a:off x="1323975" y="1021832"/>
            <a:ext cx="2428892" cy="2605059"/>
            <a:chOff x="1069386" y="2534166"/>
            <a:chExt cx="2428892" cy="2605059"/>
          </a:xfrm>
        </p:grpSpPr>
        <p:grpSp>
          <p:nvGrpSpPr>
            <p:cNvPr id="4" name="Group 46"/>
            <p:cNvGrpSpPr/>
            <p:nvPr/>
          </p:nvGrpSpPr>
          <p:grpSpPr>
            <a:xfrm>
              <a:off x="1313213" y="2534166"/>
              <a:ext cx="2146943" cy="1485383"/>
              <a:chOff x="1714480" y="3585882"/>
              <a:chExt cx="2365724" cy="1485383"/>
            </a:xfrm>
          </p:grpSpPr>
          <p:cxnSp>
            <p:nvCxnSpPr>
              <p:cNvPr id="8" name="Straight Connector 7"/>
              <p:cNvCxnSpPr/>
              <p:nvPr/>
            </p:nvCxnSpPr>
            <p:spPr>
              <a:xfrm>
                <a:off x="1714480" y="4571200"/>
                <a:ext cx="18573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2503567" y="4068753"/>
                <a:ext cx="1143008" cy="85725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1650003" y="4057984"/>
                <a:ext cx="1149197" cy="8773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135590" y="3994399"/>
                <a:ext cx="944614" cy="523220"/>
              </a:xfrm>
              <a:prstGeom prst="rect">
                <a:avLst/>
              </a:prstGeom>
              <a:noFill/>
            </p:spPr>
            <p:txBody>
              <a:bodyPr wrap="square" rtlCol="0">
                <a:spAutoFit/>
              </a:bodyPr>
              <a:lstStyle/>
              <a:p>
                <a:r>
                  <a:rPr lang="en-US" sz="1400" dirty="0" smtClean="0">
                    <a:latin typeface="Minion Pro" pitchFamily="18" charset="0"/>
                  </a:rPr>
                  <a:t>image intensity</a:t>
                </a:r>
                <a:endParaRPr lang="en-US" sz="1400" dirty="0">
                  <a:latin typeface="Minion Pro" pitchFamily="18" charset="0"/>
                </a:endParaRPr>
              </a:p>
            </p:txBody>
          </p:sp>
          <p:sp>
            <p:nvSpPr>
              <p:cNvPr id="12" name="TextBox 11"/>
              <p:cNvSpPr txBox="1"/>
              <p:nvPr/>
            </p:nvSpPr>
            <p:spPr>
              <a:xfrm>
                <a:off x="2044218" y="3585882"/>
                <a:ext cx="928694"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grow</a:t>
                </a:r>
                <a:endParaRPr lang="en-US" sz="1400" b="1" dirty="0">
                  <a:solidFill>
                    <a:srgbClr val="92D050"/>
                  </a:solidFill>
                  <a:latin typeface="Minion Pro" pitchFamily="18" charset="0"/>
                </a:endParaRPr>
              </a:p>
            </p:txBody>
          </p:sp>
        </p:grpSp>
        <p:sp>
          <p:nvSpPr>
            <p:cNvPr id="5" name="TextBox 4"/>
            <p:cNvSpPr txBox="1"/>
            <p:nvPr/>
          </p:nvSpPr>
          <p:spPr>
            <a:xfrm>
              <a:off x="1069386" y="4769893"/>
              <a:ext cx="2428892" cy="369332"/>
            </a:xfrm>
            <a:prstGeom prst="rect">
              <a:avLst/>
            </a:prstGeom>
            <a:noFill/>
          </p:spPr>
          <p:txBody>
            <a:bodyPr wrap="square" rtlCol="0">
              <a:spAutoFit/>
            </a:bodyPr>
            <a:lstStyle/>
            <a:p>
              <a:pPr algn="ctr"/>
              <a:r>
                <a:rPr lang="en-US" dirty="0" smtClean="0">
                  <a:latin typeface="Minion Pro" pitchFamily="18" charset="0"/>
                </a:rPr>
                <a:t>data term</a:t>
              </a:r>
              <a:endParaRPr lang="en-US" dirty="0">
                <a:latin typeface="Minion Pro" pitchFamily="18" charset="0"/>
              </a:endParaRPr>
            </a:p>
          </p:txBody>
        </p:sp>
        <p:sp>
          <p:nvSpPr>
            <p:cNvPr id="6" name="Left Brace 5"/>
            <p:cNvSpPr/>
            <p:nvPr/>
          </p:nvSpPr>
          <p:spPr>
            <a:xfrm rot="16200000">
              <a:off x="2107357" y="3353040"/>
              <a:ext cx="348148" cy="2357456"/>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sp>
          <p:nvSpPr>
            <p:cNvPr id="7" name="TextBox 6"/>
            <p:cNvSpPr txBox="1"/>
            <p:nvPr/>
          </p:nvSpPr>
          <p:spPr>
            <a:xfrm>
              <a:off x="2112526" y="3852516"/>
              <a:ext cx="985685"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shrink</a:t>
              </a:r>
              <a:endParaRPr lang="en-US" sz="1400" b="1" dirty="0">
                <a:solidFill>
                  <a:srgbClr val="92D050"/>
                </a:solidFill>
                <a:latin typeface="Minion Pro" pitchFamily="18" charset="0"/>
              </a:endParaRPr>
            </a:p>
          </p:txBody>
        </p:sp>
      </p:grpSp>
    </p:spTree>
    <p:extLst>
      <p:ext uri="{BB962C8B-B14F-4D97-AF65-F5344CB8AC3E}">
        <p14:creationId xmlns:p14="http://schemas.microsoft.com/office/powerpoint/2010/main" val="49849785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3600" dirty="0" smtClean="0">
                <a:latin typeface="Minion Pro" pitchFamily="18" charset="0"/>
              </a:rPr>
              <a:t>Speed Function </a:t>
            </a:r>
            <a:r>
              <a:rPr lang="en-US" sz="1600" dirty="0" smtClean="0">
                <a:latin typeface="Minion Pro" pitchFamily="18" charset="0"/>
              </a:rPr>
              <a:t>[</a:t>
            </a:r>
            <a:r>
              <a:rPr lang="en-US" sz="1600" dirty="0" err="1" smtClean="0">
                <a:latin typeface="Minion Pro" pitchFamily="18" charset="0"/>
              </a:rPr>
              <a:t>Lefohn</a:t>
            </a:r>
            <a:r>
              <a:rPr lang="en-US" sz="1600" dirty="0" smtClean="0">
                <a:latin typeface="Minion Pro" pitchFamily="18" charset="0"/>
              </a:rPr>
              <a:t> et al. 2003]</a:t>
            </a:r>
            <a:endParaRPr lang="en-US" sz="3600" dirty="0">
              <a:latin typeface="Minion Pro" pitchFamily="18" charset="0"/>
            </a:endParaRPr>
          </a:p>
        </p:txBody>
      </p:sp>
      <p:grpSp>
        <p:nvGrpSpPr>
          <p:cNvPr id="3" name="Group 35"/>
          <p:cNvGrpSpPr/>
          <p:nvPr/>
        </p:nvGrpSpPr>
        <p:grpSpPr>
          <a:xfrm>
            <a:off x="5929336" y="1164290"/>
            <a:ext cx="2214578" cy="2464735"/>
            <a:chOff x="6286512" y="2676632"/>
            <a:chExt cx="2214578" cy="2464735"/>
          </a:xfrm>
        </p:grpSpPr>
        <p:grpSp>
          <p:nvGrpSpPr>
            <p:cNvPr id="4" name="Group 86"/>
            <p:cNvGrpSpPr/>
            <p:nvPr/>
          </p:nvGrpSpPr>
          <p:grpSpPr>
            <a:xfrm>
              <a:off x="6448420" y="2676632"/>
              <a:ext cx="1766913" cy="1433404"/>
              <a:chOff x="6305544" y="2676632"/>
              <a:chExt cx="1766913" cy="1433404"/>
            </a:xfrm>
          </p:grpSpPr>
          <p:pic>
            <p:nvPicPr>
              <p:cNvPr id="7" name="Picture 19"/>
              <p:cNvPicPr>
                <a:picLocks noChangeAspect="1" noChangeArrowheads="1"/>
              </p:cNvPicPr>
              <p:nvPr/>
            </p:nvPicPr>
            <p:blipFill>
              <a:blip r:embed="rId3" cstate="print"/>
              <a:srcRect/>
              <a:stretch>
                <a:fillRect/>
              </a:stretch>
            </p:blipFill>
            <p:spPr bwMode="auto">
              <a:xfrm>
                <a:off x="6305544" y="3005136"/>
                <a:ext cx="1276350" cy="1104900"/>
              </a:xfrm>
              <a:prstGeom prst="rect">
                <a:avLst/>
              </a:prstGeom>
              <a:noFill/>
              <a:ln w="9525">
                <a:noFill/>
                <a:miter lim="800000"/>
                <a:headEnd/>
                <a:tailEnd/>
              </a:ln>
            </p:spPr>
          </p:pic>
          <p:grpSp>
            <p:nvGrpSpPr>
              <p:cNvPr id="8" name="Group 55"/>
              <p:cNvGrpSpPr/>
              <p:nvPr/>
            </p:nvGrpSpPr>
            <p:grpSpPr>
              <a:xfrm>
                <a:off x="7116844" y="2676632"/>
                <a:ext cx="955613" cy="699117"/>
                <a:chOff x="6009861" y="3294706"/>
                <a:chExt cx="1518295" cy="1189666"/>
              </a:xfrm>
            </p:grpSpPr>
            <p:sp>
              <p:nvSpPr>
                <p:cNvPr id="9" name="Oval 8"/>
                <p:cNvSpPr/>
                <p:nvPr/>
              </p:nvSpPr>
              <p:spPr>
                <a:xfrm>
                  <a:off x="6156956" y="3769992"/>
                  <a:ext cx="785818" cy="71438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latin typeface="Minion Pro" pitchFamily="18" charset="0"/>
                  </a:endParaRPr>
                </a:p>
              </p:txBody>
            </p:sp>
            <p:cxnSp>
              <p:nvCxnSpPr>
                <p:cNvPr id="10" name="Straight Connector 9"/>
                <p:cNvCxnSpPr/>
                <p:nvPr/>
              </p:nvCxnSpPr>
              <p:spPr>
                <a:xfrm flipV="1">
                  <a:off x="6215074" y="4099560"/>
                  <a:ext cx="345746" cy="18669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09861" y="3294706"/>
                  <a:ext cx="1518295" cy="523735"/>
                </a:xfrm>
                <a:prstGeom prst="rect">
                  <a:avLst/>
                </a:prstGeom>
                <a:noFill/>
              </p:spPr>
              <p:txBody>
                <a:bodyPr wrap="square" rtlCol="0">
                  <a:spAutoFit/>
                </a:bodyPr>
                <a:lstStyle/>
                <a:p>
                  <a:r>
                    <a:rPr lang="en-US" sz="1400" dirty="0" smtClean="0">
                      <a:latin typeface="Minion Pro" pitchFamily="18" charset="0"/>
                    </a:rPr>
                    <a:t>curvature</a:t>
                  </a:r>
                  <a:endParaRPr lang="en-US" sz="1400" dirty="0">
                    <a:latin typeface="Minion Pro" pitchFamily="18" charset="0"/>
                  </a:endParaRPr>
                </a:p>
              </p:txBody>
            </p:sp>
          </p:grpSp>
        </p:grpSp>
        <p:sp>
          <p:nvSpPr>
            <p:cNvPr id="5" name="TextBox 4"/>
            <p:cNvSpPr txBox="1"/>
            <p:nvPr/>
          </p:nvSpPr>
          <p:spPr>
            <a:xfrm>
              <a:off x="6472240" y="4772035"/>
              <a:ext cx="1857388" cy="369332"/>
            </a:xfrm>
            <a:prstGeom prst="rect">
              <a:avLst/>
            </a:prstGeom>
            <a:noFill/>
          </p:spPr>
          <p:txBody>
            <a:bodyPr wrap="square" rtlCol="0">
              <a:spAutoFit/>
            </a:bodyPr>
            <a:lstStyle/>
            <a:p>
              <a:pPr algn="ctr"/>
              <a:r>
                <a:rPr lang="en-US" dirty="0" smtClean="0">
                  <a:latin typeface="Minion Pro" pitchFamily="18" charset="0"/>
                </a:rPr>
                <a:t>curvature term</a:t>
              </a:r>
              <a:endParaRPr lang="en-US" dirty="0">
                <a:latin typeface="Minion Pro" pitchFamily="18" charset="0"/>
              </a:endParaRPr>
            </a:p>
          </p:txBody>
        </p:sp>
        <p:sp>
          <p:nvSpPr>
            <p:cNvPr id="6" name="Left Brace 5"/>
            <p:cNvSpPr/>
            <p:nvPr/>
          </p:nvSpPr>
          <p:spPr>
            <a:xfrm rot="16200000">
              <a:off x="7219727" y="3424479"/>
              <a:ext cx="348148" cy="2214578"/>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grpSp>
      <p:grpSp>
        <p:nvGrpSpPr>
          <p:cNvPr id="12" name="Group 34"/>
          <p:cNvGrpSpPr/>
          <p:nvPr/>
        </p:nvGrpSpPr>
        <p:grpSpPr>
          <a:xfrm>
            <a:off x="1323975" y="1021832"/>
            <a:ext cx="2428892" cy="2605059"/>
            <a:chOff x="1069386" y="2534166"/>
            <a:chExt cx="2428892" cy="2605059"/>
          </a:xfrm>
        </p:grpSpPr>
        <p:grpSp>
          <p:nvGrpSpPr>
            <p:cNvPr id="13" name="Group 46"/>
            <p:cNvGrpSpPr/>
            <p:nvPr/>
          </p:nvGrpSpPr>
          <p:grpSpPr>
            <a:xfrm>
              <a:off x="1313213" y="2534166"/>
              <a:ext cx="2146943" cy="1485383"/>
              <a:chOff x="1714480" y="3585882"/>
              <a:chExt cx="2365724" cy="1485383"/>
            </a:xfrm>
          </p:grpSpPr>
          <p:cxnSp>
            <p:nvCxnSpPr>
              <p:cNvPr id="16" name="Straight Connector 15"/>
              <p:cNvCxnSpPr/>
              <p:nvPr/>
            </p:nvCxnSpPr>
            <p:spPr>
              <a:xfrm>
                <a:off x="1714480" y="4571200"/>
                <a:ext cx="18573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2503567" y="4068753"/>
                <a:ext cx="1143008" cy="85725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650003" y="4057984"/>
                <a:ext cx="1149197" cy="8773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35590" y="3994399"/>
                <a:ext cx="944614" cy="523220"/>
              </a:xfrm>
              <a:prstGeom prst="rect">
                <a:avLst/>
              </a:prstGeom>
              <a:noFill/>
            </p:spPr>
            <p:txBody>
              <a:bodyPr wrap="square" rtlCol="0">
                <a:spAutoFit/>
              </a:bodyPr>
              <a:lstStyle/>
              <a:p>
                <a:r>
                  <a:rPr lang="en-US" sz="1400" dirty="0" smtClean="0">
                    <a:latin typeface="Minion Pro" pitchFamily="18" charset="0"/>
                  </a:rPr>
                  <a:t>image intensity</a:t>
                </a:r>
                <a:endParaRPr lang="en-US" sz="1400" dirty="0">
                  <a:latin typeface="Minion Pro" pitchFamily="18" charset="0"/>
                </a:endParaRPr>
              </a:p>
            </p:txBody>
          </p:sp>
          <p:sp>
            <p:nvSpPr>
              <p:cNvPr id="20" name="TextBox 19"/>
              <p:cNvSpPr txBox="1"/>
              <p:nvPr/>
            </p:nvSpPr>
            <p:spPr>
              <a:xfrm>
                <a:off x="2044218" y="3585882"/>
                <a:ext cx="928694"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grow</a:t>
                </a:r>
                <a:endParaRPr lang="en-US" sz="1400" b="1" dirty="0">
                  <a:solidFill>
                    <a:srgbClr val="92D050"/>
                  </a:solidFill>
                  <a:latin typeface="Minion Pro" pitchFamily="18" charset="0"/>
                </a:endParaRPr>
              </a:p>
            </p:txBody>
          </p:sp>
        </p:grpSp>
        <p:sp>
          <p:nvSpPr>
            <p:cNvPr id="14" name="TextBox 13"/>
            <p:cNvSpPr txBox="1"/>
            <p:nvPr/>
          </p:nvSpPr>
          <p:spPr>
            <a:xfrm>
              <a:off x="1069386" y="4769893"/>
              <a:ext cx="2428892" cy="369332"/>
            </a:xfrm>
            <a:prstGeom prst="rect">
              <a:avLst/>
            </a:prstGeom>
            <a:noFill/>
          </p:spPr>
          <p:txBody>
            <a:bodyPr wrap="square" rtlCol="0">
              <a:spAutoFit/>
            </a:bodyPr>
            <a:lstStyle/>
            <a:p>
              <a:pPr algn="ctr"/>
              <a:r>
                <a:rPr lang="en-US" dirty="0" smtClean="0">
                  <a:latin typeface="Minion Pro" pitchFamily="18" charset="0"/>
                </a:rPr>
                <a:t>data term</a:t>
              </a:r>
              <a:endParaRPr lang="en-US" dirty="0">
                <a:latin typeface="Minion Pro" pitchFamily="18" charset="0"/>
              </a:endParaRPr>
            </a:p>
          </p:txBody>
        </p:sp>
        <p:sp>
          <p:nvSpPr>
            <p:cNvPr id="15" name="Left Brace 14"/>
            <p:cNvSpPr/>
            <p:nvPr/>
          </p:nvSpPr>
          <p:spPr>
            <a:xfrm rot="16200000">
              <a:off x="2107357" y="3353040"/>
              <a:ext cx="348148" cy="2357456"/>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grpSp>
      <p:sp>
        <p:nvSpPr>
          <p:cNvPr id="21" name="TextBox 20"/>
          <p:cNvSpPr txBox="1"/>
          <p:nvPr/>
        </p:nvSpPr>
        <p:spPr>
          <a:xfrm>
            <a:off x="2367115" y="2340182"/>
            <a:ext cx="985685"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shrink</a:t>
            </a:r>
            <a:endParaRPr lang="en-US" sz="1400" b="1" dirty="0">
              <a:solidFill>
                <a:srgbClr val="92D050"/>
              </a:solidFill>
              <a:latin typeface="Minion Pro" pitchFamily="18" charset="0"/>
            </a:endParaRPr>
          </a:p>
        </p:txBody>
      </p:sp>
    </p:spTree>
    <p:extLst>
      <p:ext uri="{BB962C8B-B14F-4D97-AF65-F5344CB8AC3E}">
        <p14:creationId xmlns:p14="http://schemas.microsoft.com/office/powerpoint/2010/main" val="422953844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3600" dirty="0" smtClean="0">
                <a:latin typeface="Minion Pro" pitchFamily="18" charset="0"/>
              </a:rPr>
              <a:t>Speed Function </a:t>
            </a:r>
            <a:r>
              <a:rPr lang="en-US" sz="1600" dirty="0" smtClean="0">
                <a:latin typeface="Minion Pro" pitchFamily="18" charset="0"/>
              </a:rPr>
              <a:t>[</a:t>
            </a:r>
            <a:r>
              <a:rPr lang="en-US" sz="1600" dirty="0" err="1" smtClean="0">
                <a:latin typeface="Minion Pro" pitchFamily="18" charset="0"/>
              </a:rPr>
              <a:t>Lefohn</a:t>
            </a:r>
            <a:r>
              <a:rPr lang="en-US" sz="1600" dirty="0" smtClean="0">
                <a:latin typeface="Minion Pro" pitchFamily="18" charset="0"/>
              </a:rPr>
              <a:t> et al. 2003]</a:t>
            </a:r>
            <a:endParaRPr lang="en-US" sz="3600" dirty="0">
              <a:latin typeface="Minion Pro" pitchFamily="18" charset="0"/>
            </a:endParaRPr>
          </a:p>
        </p:txBody>
      </p:sp>
      <p:grpSp>
        <p:nvGrpSpPr>
          <p:cNvPr id="3" name="Group 35"/>
          <p:cNvGrpSpPr/>
          <p:nvPr/>
        </p:nvGrpSpPr>
        <p:grpSpPr>
          <a:xfrm>
            <a:off x="4286248" y="1047341"/>
            <a:ext cx="4286280" cy="2581684"/>
            <a:chOff x="4643438" y="2559683"/>
            <a:chExt cx="4286280" cy="2581684"/>
          </a:xfrm>
        </p:grpSpPr>
        <p:grpSp>
          <p:nvGrpSpPr>
            <p:cNvPr id="4" name="Group 86"/>
            <p:cNvGrpSpPr/>
            <p:nvPr/>
          </p:nvGrpSpPr>
          <p:grpSpPr>
            <a:xfrm>
              <a:off x="4643438" y="2559683"/>
              <a:ext cx="4286280" cy="1979932"/>
              <a:chOff x="4500562" y="2559683"/>
              <a:chExt cx="4286280" cy="1979932"/>
            </a:xfrm>
          </p:grpSpPr>
          <p:pic>
            <p:nvPicPr>
              <p:cNvPr id="7" name="Picture 19"/>
              <p:cNvPicPr>
                <a:picLocks noChangeAspect="1" noChangeArrowheads="1"/>
              </p:cNvPicPr>
              <p:nvPr/>
            </p:nvPicPr>
            <p:blipFill>
              <a:blip r:embed="rId4" cstate="print"/>
              <a:srcRect/>
              <a:stretch>
                <a:fillRect/>
              </a:stretch>
            </p:blipFill>
            <p:spPr bwMode="auto">
              <a:xfrm>
                <a:off x="6305544" y="3005136"/>
                <a:ext cx="1276350" cy="1104900"/>
              </a:xfrm>
              <a:prstGeom prst="rect">
                <a:avLst/>
              </a:prstGeom>
              <a:noFill/>
              <a:ln w="9525">
                <a:noFill/>
                <a:miter lim="800000"/>
                <a:headEnd/>
                <a:tailEnd/>
              </a:ln>
            </p:spPr>
          </p:pic>
          <p:grpSp>
            <p:nvGrpSpPr>
              <p:cNvPr id="8" name="Group 73"/>
              <p:cNvGrpSpPr/>
              <p:nvPr/>
            </p:nvGrpSpPr>
            <p:grpSpPr>
              <a:xfrm>
                <a:off x="4500562" y="2559683"/>
                <a:ext cx="4286280" cy="1979932"/>
                <a:chOff x="4357686" y="2559683"/>
                <a:chExt cx="4286280" cy="1979932"/>
              </a:xfrm>
            </p:grpSpPr>
            <p:grpSp>
              <p:nvGrpSpPr>
                <p:cNvPr id="9" name="Group 55"/>
                <p:cNvGrpSpPr/>
                <p:nvPr/>
              </p:nvGrpSpPr>
              <p:grpSpPr>
                <a:xfrm>
                  <a:off x="6973968" y="2676632"/>
                  <a:ext cx="955613" cy="699117"/>
                  <a:chOff x="6009861" y="3294706"/>
                  <a:chExt cx="1518295" cy="1189666"/>
                </a:xfrm>
              </p:grpSpPr>
              <p:sp>
                <p:nvSpPr>
                  <p:cNvPr id="13" name="Oval 12"/>
                  <p:cNvSpPr/>
                  <p:nvPr/>
                </p:nvSpPr>
                <p:spPr>
                  <a:xfrm>
                    <a:off x="6156956" y="3769992"/>
                    <a:ext cx="785818" cy="71438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latin typeface="Minion Pro" pitchFamily="18" charset="0"/>
                    </a:endParaRPr>
                  </a:p>
                </p:txBody>
              </p:sp>
              <p:cxnSp>
                <p:nvCxnSpPr>
                  <p:cNvPr id="14" name="Straight Connector 13"/>
                  <p:cNvCxnSpPr/>
                  <p:nvPr/>
                </p:nvCxnSpPr>
                <p:spPr>
                  <a:xfrm flipV="1">
                    <a:off x="6215074" y="4099560"/>
                    <a:ext cx="345746" cy="18669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09861" y="3294706"/>
                    <a:ext cx="1518295" cy="523735"/>
                  </a:xfrm>
                  <a:prstGeom prst="rect">
                    <a:avLst/>
                  </a:prstGeom>
                  <a:noFill/>
                </p:spPr>
                <p:txBody>
                  <a:bodyPr wrap="square" rtlCol="0">
                    <a:spAutoFit/>
                  </a:bodyPr>
                  <a:lstStyle/>
                  <a:p>
                    <a:r>
                      <a:rPr lang="en-US" sz="1400" dirty="0" smtClean="0">
                        <a:latin typeface="Minion Pro" pitchFamily="18" charset="0"/>
                      </a:rPr>
                      <a:t>curvature</a:t>
                    </a:r>
                    <a:endParaRPr lang="en-US" sz="1400" dirty="0">
                      <a:latin typeface="Minion Pro" pitchFamily="18" charset="0"/>
                    </a:endParaRPr>
                  </a:p>
                </p:txBody>
              </p:sp>
            </p:grpSp>
            <p:graphicFrame>
              <p:nvGraphicFramePr>
                <p:cNvPr id="10" name="Object 12"/>
                <p:cNvGraphicFramePr>
                  <a:graphicFrameLocks noChangeAspect="1"/>
                </p:cNvGraphicFramePr>
                <p:nvPr/>
              </p:nvGraphicFramePr>
              <p:xfrm>
                <a:off x="4357686" y="3170238"/>
                <a:ext cx="1517650" cy="714375"/>
              </p:xfrm>
              <a:graphic>
                <a:graphicData uri="http://schemas.openxmlformats.org/presentationml/2006/ole">
                  <mc:AlternateContent xmlns:mc="http://schemas.openxmlformats.org/markup-compatibility/2006">
                    <mc:Choice xmlns:v="urn:schemas-microsoft-com:vml" Requires="v">
                      <p:oleObj spid="_x0000_s10284" name="Equation" r:id="rId5" imgW="431640" imgH="203040" progId="Equation.3">
                        <p:embed/>
                      </p:oleObj>
                    </mc:Choice>
                    <mc:Fallback>
                      <p:oleObj name="Equation" r:id="rId5" imgW="4316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7686" y="3170238"/>
                              <a:ext cx="15176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9"/>
                <p:cNvGraphicFramePr>
                  <a:graphicFrameLocks noChangeAspect="1"/>
                </p:cNvGraphicFramePr>
                <p:nvPr/>
              </p:nvGraphicFramePr>
              <p:xfrm>
                <a:off x="5620735" y="2566353"/>
                <a:ext cx="985838" cy="1973262"/>
              </p:xfrm>
              <a:graphic>
                <a:graphicData uri="http://schemas.openxmlformats.org/presentationml/2006/ole">
                  <mc:AlternateContent xmlns:mc="http://schemas.openxmlformats.org/markup-compatibility/2006">
                    <mc:Choice xmlns:v="urn:schemas-microsoft-com:vml" Requires="v">
                      <p:oleObj spid="_x0000_s10285" name="Equation" r:id="rId7" imgW="101520" imgH="203040" progId="Equation.3">
                        <p:embed/>
                      </p:oleObj>
                    </mc:Choice>
                    <mc:Fallback>
                      <p:oleObj name="Equation" r:id="rId7" imgW="1015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0735" y="2566353"/>
                              <a:ext cx="985838" cy="197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9"/>
                <p:cNvGraphicFramePr>
                  <a:graphicFrameLocks noChangeAspect="1"/>
                </p:cNvGraphicFramePr>
                <p:nvPr/>
              </p:nvGraphicFramePr>
              <p:xfrm>
                <a:off x="7658129" y="2559683"/>
                <a:ext cx="985837" cy="1973263"/>
              </p:xfrm>
              <a:graphic>
                <a:graphicData uri="http://schemas.openxmlformats.org/presentationml/2006/ole">
                  <mc:AlternateContent xmlns:mc="http://schemas.openxmlformats.org/markup-compatibility/2006">
                    <mc:Choice xmlns:v="urn:schemas-microsoft-com:vml" Requires="v">
                      <p:oleObj spid="_x0000_s10286" name="Equation" r:id="rId9" imgW="101520" imgH="203040" progId="Equation.3">
                        <p:embed/>
                      </p:oleObj>
                    </mc:Choice>
                    <mc:Fallback>
                      <p:oleObj name="Equation" r:id="rId9" imgW="10152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8129" y="2559683"/>
                              <a:ext cx="985837" cy="197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 name="TextBox 4"/>
            <p:cNvSpPr txBox="1"/>
            <p:nvPr/>
          </p:nvSpPr>
          <p:spPr>
            <a:xfrm>
              <a:off x="6472241" y="4772035"/>
              <a:ext cx="1857388" cy="369332"/>
            </a:xfrm>
            <a:prstGeom prst="rect">
              <a:avLst/>
            </a:prstGeom>
            <a:noFill/>
          </p:spPr>
          <p:txBody>
            <a:bodyPr wrap="square" rtlCol="0">
              <a:spAutoFit/>
            </a:bodyPr>
            <a:lstStyle/>
            <a:p>
              <a:pPr algn="ctr"/>
              <a:r>
                <a:rPr lang="en-US" dirty="0" smtClean="0">
                  <a:latin typeface="Minion Pro" pitchFamily="18" charset="0"/>
                </a:rPr>
                <a:t>curvature term</a:t>
              </a:r>
              <a:endParaRPr lang="en-US" dirty="0">
                <a:latin typeface="Minion Pro" pitchFamily="18" charset="0"/>
              </a:endParaRPr>
            </a:p>
          </p:txBody>
        </p:sp>
        <p:sp>
          <p:nvSpPr>
            <p:cNvPr id="6" name="Left Brace 5"/>
            <p:cNvSpPr/>
            <p:nvPr/>
          </p:nvSpPr>
          <p:spPr>
            <a:xfrm rot="16200000">
              <a:off x="7219727" y="3424479"/>
              <a:ext cx="348148" cy="2214578"/>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grpSp>
      <p:grpSp>
        <p:nvGrpSpPr>
          <p:cNvPr id="16" name="Group 34"/>
          <p:cNvGrpSpPr/>
          <p:nvPr/>
        </p:nvGrpSpPr>
        <p:grpSpPr>
          <a:xfrm>
            <a:off x="754636" y="1014973"/>
            <a:ext cx="3460189" cy="2611918"/>
            <a:chOff x="500034" y="2527307"/>
            <a:chExt cx="3460189" cy="2611918"/>
          </a:xfrm>
        </p:grpSpPr>
        <p:grpSp>
          <p:nvGrpSpPr>
            <p:cNvPr id="17" name="Group 72"/>
            <p:cNvGrpSpPr/>
            <p:nvPr/>
          </p:nvGrpSpPr>
          <p:grpSpPr>
            <a:xfrm>
              <a:off x="500034" y="2527307"/>
              <a:ext cx="3460189" cy="1998981"/>
              <a:chOff x="397431" y="2527307"/>
              <a:chExt cx="3460189" cy="1998981"/>
            </a:xfrm>
          </p:grpSpPr>
          <p:grpSp>
            <p:nvGrpSpPr>
              <p:cNvPr id="20" name="Group 46"/>
              <p:cNvGrpSpPr/>
              <p:nvPr/>
            </p:nvGrpSpPr>
            <p:grpSpPr>
              <a:xfrm>
                <a:off x="1210610" y="2534166"/>
                <a:ext cx="2146943" cy="1485383"/>
                <a:chOff x="1714480" y="3585882"/>
                <a:chExt cx="2365724" cy="1485383"/>
              </a:xfrm>
            </p:grpSpPr>
            <p:cxnSp>
              <p:nvCxnSpPr>
                <p:cNvPr id="24" name="Straight Connector 23"/>
                <p:cNvCxnSpPr/>
                <p:nvPr/>
              </p:nvCxnSpPr>
              <p:spPr>
                <a:xfrm>
                  <a:off x="1714480" y="4571200"/>
                  <a:ext cx="18573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503567" y="4068753"/>
                  <a:ext cx="1143008" cy="85725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650003" y="4057984"/>
                  <a:ext cx="1149197" cy="8773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35590" y="3994399"/>
                  <a:ext cx="944614" cy="523220"/>
                </a:xfrm>
                <a:prstGeom prst="rect">
                  <a:avLst/>
                </a:prstGeom>
                <a:noFill/>
              </p:spPr>
              <p:txBody>
                <a:bodyPr wrap="square" rtlCol="0">
                  <a:spAutoFit/>
                </a:bodyPr>
                <a:lstStyle/>
                <a:p>
                  <a:r>
                    <a:rPr lang="en-US" sz="1400" dirty="0" smtClean="0">
                      <a:latin typeface="Minion Pro" pitchFamily="18" charset="0"/>
                    </a:rPr>
                    <a:t>image intensity</a:t>
                  </a:r>
                  <a:endParaRPr lang="en-US" sz="1400" dirty="0">
                    <a:latin typeface="Minion Pro" pitchFamily="18" charset="0"/>
                  </a:endParaRPr>
                </a:p>
              </p:txBody>
            </p:sp>
            <p:sp>
              <p:nvSpPr>
                <p:cNvPr id="28" name="TextBox 27"/>
                <p:cNvSpPr txBox="1"/>
                <p:nvPr/>
              </p:nvSpPr>
              <p:spPr>
                <a:xfrm>
                  <a:off x="2044218" y="3585882"/>
                  <a:ext cx="928694"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grow</a:t>
                  </a:r>
                  <a:endParaRPr lang="en-US" sz="1400" b="1" dirty="0">
                    <a:solidFill>
                      <a:srgbClr val="92D050"/>
                    </a:solidFill>
                    <a:latin typeface="Minion Pro" pitchFamily="18" charset="0"/>
                  </a:endParaRPr>
                </a:p>
              </p:txBody>
            </p:sp>
          </p:grpSp>
          <p:graphicFrame>
            <p:nvGraphicFramePr>
              <p:cNvPr id="21" name="Object 20"/>
              <p:cNvGraphicFramePr>
                <a:graphicFrameLocks noChangeAspect="1"/>
              </p:cNvGraphicFramePr>
              <p:nvPr/>
            </p:nvGraphicFramePr>
            <p:xfrm>
              <a:off x="397431" y="3313125"/>
              <a:ext cx="545525" cy="500065"/>
            </p:xfrm>
            <a:graphic>
              <a:graphicData uri="http://schemas.openxmlformats.org/presentationml/2006/ole">
                <mc:AlternateContent xmlns:mc="http://schemas.openxmlformats.org/markup-compatibility/2006">
                  <mc:Choice xmlns:v="urn:schemas-microsoft-com:vml" Requires="v">
                    <p:oleObj spid="_x0000_s10287" name="Equation" r:id="rId11" imgW="152280" imgH="139680" progId="Equation.3">
                      <p:embed/>
                    </p:oleObj>
                  </mc:Choice>
                  <mc:Fallback>
                    <p:oleObj name="Equation" r:id="rId11" imgW="152280" imgH="1396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431" y="3313125"/>
                            <a:ext cx="545525" cy="5000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657204" y="2553025"/>
              <a:ext cx="985838" cy="1973263"/>
            </p:xfrm>
            <a:graphic>
              <a:graphicData uri="http://schemas.openxmlformats.org/presentationml/2006/ole">
                <mc:AlternateContent xmlns:mc="http://schemas.openxmlformats.org/markup-compatibility/2006">
                  <mc:Choice xmlns:v="urn:schemas-microsoft-com:vml" Requires="v">
                    <p:oleObj spid="_x0000_s10288" name="Equation" r:id="rId13" imgW="101520" imgH="203040" progId="Equation.3">
                      <p:embed/>
                    </p:oleObj>
                  </mc:Choice>
                  <mc:Fallback>
                    <p:oleObj name="Equation" r:id="rId13" imgW="1015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204" y="2553025"/>
                            <a:ext cx="985838" cy="197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9"/>
              <p:cNvGraphicFramePr>
                <a:graphicFrameLocks noChangeAspect="1"/>
              </p:cNvGraphicFramePr>
              <p:nvPr/>
            </p:nvGraphicFramePr>
            <p:xfrm>
              <a:off x="2871782" y="2527307"/>
              <a:ext cx="985838" cy="1973262"/>
            </p:xfrm>
            <a:graphic>
              <a:graphicData uri="http://schemas.openxmlformats.org/presentationml/2006/ole">
                <mc:AlternateContent xmlns:mc="http://schemas.openxmlformats.org/markup-compatibility/2006">
                  <mc:Choice xmlns:v="urn:schemas-microsoft-com:vml" Requires="v">
                    <p:oleObj spid="_x0000_s10289" name="Equation" r:id="rId14" imgW="101520" imgH="203040" progId="Equation.3">
                      <p:embed/>
                    </p:oleObj>
                  </mc:Choice>
                  <mc:Fallback>
                    <p:oleObj name="Equation" r:id="rId14" imgW="10152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1782" y="2527307"/>
                            <a:ext cx="985838" cy="197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TextBox 17"/>
            <p:cNvSpPr txBox="1"/>
            <p:nvPr/>
          </p:nvSpPr>
          <p:spPr>
            <a:xfrm>
              <a:off x="1069386" y="4769893"/>
              <a:ext cx="2428892" cy="369332"/>
            </a:xfrm>
            <a:prstGeom prst="rect">
              <a:avLst/>
            </a:prstGeom>
            <a:noFill/>
          </p:spPr>
          <p:txBody>
            <a:bodyPr wrap="square" rtlCol="0">
              <a:spAutoFit/>
            </a:bodyPr>
            <a:lstStyle/>
            <a:p>
              <a:pPr algn="ctr"/>
              <a:r>
                <a:rPr lang="en-US" dirty="0" smtClean="0">
                  <a:latin typeface="Minion Pro" pitchFamily="18" charset="0"/>
                </a:rPr>
                <a:t>data term</a:t>
              </a:r>
              <a:endParaRPr lang="en-US" dirty="0">
                <a:latin typeface="Minion Pro" pitchFamily="18" charset="0"/>
              </a:endParaRPr>
            </a:p>
          </p:txBody>
        </p:sp>
        <p:sp>
          <p:nvSpPr>
            <p:cNvPr id="19" name="Left Brace 18"/>
            <p:cNvSpPr/>
            <p:nvPr/>
          </p:nvSpPr>
          <p:spPr>
            <a:xfrm rot="16200000">
              <a:off x="2107357" y="3353040"/>
              <a:ext cx="348148" cy="2357456"/>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grpSp>
      <p:graphicFrame>
        <p:nvGraphicFramePr>
          <p:cNvPr id="29" name="Object 15"/>
          <p:cNvGraphicFramePr>
            <a:graphicFrameLocks noChangeAspect="1"/>
          </p:cNvGraphicFramePr>
          <p:nvPr>
            <p:extLst>
              <p:ext uri="{D42A27DB-BD31-4B8C-83A1-F6EECF244321}">
                <p14:modId xmlns:p14="http://schemas.microsoft.com/office/powerpoint/2010/main" val="97696354"/>
              </p:ext>
            </p:extLst>
          </p:nvPr>
        </p:nvGraphicFramePr>
        <p:xfrm>
          <a:off x="3895745" y="1733564"/>
          <a:ext cx="500063" cy="500063"/>
        </p:xfrm>
        <a:graphic>
          <a:graphicData uri="http://schemas.openxmlformats.org/presentationml/2006/ole">
            <mc:AlternateContent xmlns:mc="http://schemas.openxmlformats.org/markup-compatibility/2006">
              <mc:Choice xmlns:v="urn:schemas-microsoft-com:vml" Requires="v">
                <p:oleObj spid="_x0000_s10290" name="Equation" r:id="rId16" imgW="139680" imgH="139680" progId="Equation.3">
                  <p:embed/>
                </p:oleObj>
              </mc:Choice>
              <mc:Fallback>
                <p:oleObj name="Equation" r:id="rId16"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5745" y="1733564"/>
                        <a:ext cx="5000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TextBox 29"/>
          <p:cNvSpPr txBox="1"/>
          <p:nvPr/>
        </p:nvSpPr>
        <p:spPr>
          <a:xfrm>
            <a:off x="2367115" y="2340182"/>
            <a:ext cx="985685"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shrink</a:t>
            </a:r>
            <a:endParaRPr lang="en-US" sz="1400" b="1" dirty="0">
              <a:solidFill>
                <a:srgbClr val="92D050"/>
              </a:solidFill>
              <a:latin typeface="Minion Pro" pitchFamily="18" charset="0"/>
            </a:endParaRPr>
          </a:p>
        </p:txBody>
      </p:sp>
    </p:spTree>
    <p:extLst>
      <p:ext uri="{BB962C8B-B14F-4D97-AF65-F5344CB8AC3E}">
        <p14:creationId xmlns:p14="http://schemas.microsoft.com/office/powerpoint/2010/main" val="85742870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0" y="205979"/>
            <a:ext cx="9144000" cy="857250"/>
          </a:xfrm>
        </p:spPr>
        <p:txBody>
          <a:bodyPr>
            <a:normAutofit/>
          </a:bodyPr>
          <a:lstStyle/>
          <a:p>
            <a:r>
              <a:rPr lang="en-US" sz="3600" dirty="0" smtClean="0">
                <a:latin typeface="Minion Pro" pitchFamily="18" charset="0"/>
              </a:rPr>
              <a:t>Speed Function </a:t>
            </a:r>
            <a:r>
              <a:rPr lang="en-US" sz="1600" dirty="0" smtClean="0">
                <a:latin typeface="Minion Pro" pitchFamily="18" charset="0"/>
              </a:rPr>
              <a:t>[</a:t>
            </a:r>
            <a:r>
              <a:rPr lang="en-US" sz="1600" dirty="0" err="1" smtClean="0">
                <a:latin typeface="Minion Pro" pitchFamily="18" charset="0"/>
              </a:rPr>
              <a:t>Lefohn</a:t>
            </a:r>
            <a:r>
              <a:rPr lang="en-US" sz="1600" dirty="0" smtClean="0">
                <a:latin typeface="Minion Pro" pitchFamily="18" charset="0"/>
              </a:rPr>
              <a:t> et al. 2003]</a:t>
            </a:r>
            <a:endParaRPr lang="en-US" sz="3600" dirty="0">
              <a:latin typeface="Minion Pro" pitchFamily="18" charset="0"/>
            </a:endParaRPr>
          </a:p>
        </p:txBody>
      </p:sp>
      <p:grpSp>
        <p:nvGrpSpPr>
          <p:cNvPr id="3" name="Group 35"/>
          <p:cNvGrpSpPr/>
          <p:nvPr/>
        </p:nvGrpSpPr>
        <p:grpSpPr>
          <a:xfrm>
            <a:off x="4286248" y="1047341"/>
            <a:ext cx="4286280" cy="2581684"/>
            <a:chOff x="4643438" y="2559683"/>
            <a:chExt cx="4286280" cy="2581684"/>
          </a:xfrm>
        </p:grpSpPr>
        <p:grpSp>
          <p:nvGrpSpPr>
            <p:cNvPr id="4" name="Group 86"/>
            <p:cNvGrpSpPr/>
            <p:nvPr/>
          </p:nvGrpSpPr>
          <p:grpSpPr>
            <a:xfrm>
              <a:off x="4643438" y="2559683"/>
              <a:ext cx="4286280" cy="1979932"/>
              <a:chOff x="4500562" y="2559683"/>
              <a:chExt cx="4286280" cy="1979932"/>
            </a:xfrm>
          </p:grpSpPr>
          <p:pic>
            <p:nvPicPr>
              <p:cNvPr id="7" name="Picture 19"/>
              <p:cNvPicPr>
                <a:picLocks noChangeAspect="1" noChangeArrowheads="1"/>
              </p:cNvPicPr>
              <p:nvPr/>
            </p:nvPicPr>
            <p:blipFill>
              <a:blip r:embed="rId4" cstate="print"/>
              <a:srcRect/>
              <a:stretch>
                <a:fillRect/>
              </a:stretch>
            </p:blipFill>
            <p:spPr bwMode="auto">
              <a:xfrm>
                <a:off x="6305544" y="3005136"/>
                <a:ext cx="1276350" cy="1104900"/>
              </a:xfrm>
              <a:prstGeom prst="rect">
                <a:avLst/>
              </a:prstGeom>
              <a:noFill/>
              <a:ln w="9525">
                <a:noFill/>
                <a:miter lim="800000"/>
                <a:headEnd/>
                <a:tailEnd/>
              </a:ln>
            </p:spPr>
          </p:pic>
          <p:grpSp>
            <p:nvGrpSpPr>
              <p:cNvPr id="8" name="Group 73"/>
              <p:cNvGrpSpPr/>
              <p:nvPr/>
            </p:nvGrpSpPr>
            <p:grpSpPr>
              <a:xfrm>
                <a:off x="4500562" y="2559683"/>
                <a:ext cx="4286280" cy="1979932"/>
                <a:chOff x="4357686" y="2559683"/>
                <a:chExt cx="4286280" cy="1979932"/>
              </a:xfrm>
            </p:grpSpPr>
            <p:grpSp>
              <p:nvGrpSpPr>
                <p:cNvPr id="9" name="Group 55"/>
                <p:cNvGrpSpPr/>
                <p:nvPr/>
              </p:nvGrpSpPr>
              <p:grpSpPr>
                <a:xfrm>
                  <a:off x="6973968" y="2676632"/>
                  <a:ext cx="955613" cy="699117"/>
                  <a:chOff x="6009861" y="3294706"/>
                  <a:chExt cx="1518295" cy="1189666"/>
                </a:xfrm>
              </p:grpSpPr>
              <p:sp>
                <p:nvSpPr>
                  <p:cNvPr id="13" name="Oval 12"/>
                  <p:cNvSpPr/>
                  <p:nvPr/>
                </p:nvSpPr>
                <p:spPr>
                  <a:xfrm>
                    <a:off x="6156956" y="3769992"/>
                    <a:ext cx="785818" cy="714380"/>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latin typeface="Minion Pro" pitchFamily="18" charset="0"/>
                    </a:endParaRPr>
                  </a:p>
                </p:txBody>
              </p:sp>
              <p:cxnSp>
                <p:nvCxnSpPr>
                  <p:cNvPr id="14" name="Straight Connector 13"/>
                  <p:cNvCxnSpPr/>
                  <p:nvPr/>
                </p:nvCxnSpPr>
                <p:spPr>
                  <a:xfrm flipV="1">
                    <a:off x="6215074" y="4099560"/>
                    <a:ext cx="345746" cy="18669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09861" y="3294706"/>
                    <a:ext cx="1518295" cy="523735"/>
                  </a:xfrm>
                  <a:prstGeom prst="rect">
                    <a:avLst/>
                  </a:prstGeom>
                  <a:noFill/>
                </p:spPr>
                <p:txBody>
                  <a:bodyPr wrap="square" rtlCol="0">
                    <a:spAutoFit/>
                  </a:bodyPr>
                  <a:lstStyle/>
                  <a:p>
                    <a:r>
                      <a:rPr lang="en-US" sz="1400" dirty="0" smtClean="0">
                        <a:latin typeface="Minion Pro" pitchFamily="18" charset="0"/>
                      </a:rPr>
                      <a:t>curvature</a:t>
                    </a:r>
                    <a:endParaRPr lang="en-US" sz="1400" dirty="0">
                      <a:latin typeface="Minion Pro" pitchFamily="18" charset="0"/>
                    </a:endParaRPr>
                  </a:p>
                </p:txBody>
              </p:sp>
            </p:grpSp>
            <p:graphicFrame>
              <p:nvGraphicFramePr>
                <p:cNvPr id="10" name="Object 12"/>
                <p:cNvGraphicFramePr>
                  <a:graphicFrameLocks noChangeAspect="1"/>
                </p:cNvGraphicFramePr>
                <p:nvPr/>
              </p:nvGraphicFramePr>
              <p:xfrm>
                <a:off x="4357686" y="3170238"/>
                <a:ext cx="1517650" cy="714375"/>
              </p:xfrm>
              <a:graphic>
                <a:graphicData uri="http://schemas.openxmlformats.org/presentationml/2006/ole">
                  <mc:AlternateContent xmlns:mc="http://schemas.openxmlformats.org/markup-compatibility/2006">
                    <mc:Choice xmlns:v="urn:schemas-microsoft-com:vml" Requires="v">
                      <p:oleObj spid="_x0000_s11314" name="Equation" r:id="rId5" imgW="431640" imgH="203040" progId="Equation.3">
                        <p:embed/>
                      </p:oleObj>
                    </mc:Choice>
                    <mc:Fallback>
                      <p:oleObj name="Equation" r:id="rId5" imgW="4316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7686" y="3170238"/>
                              <a:ext cx="15176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9"/>
                <p:cNvGraphicFramePr>
                  <a:graphicFrameLocks noChangeAspect="1"/>
                </p:cNvGraphicFramePr>
                <p:nvPr/>
              </p:nvGraphicFramePr>
              <p:xfrm>
                <a:off x="5620735" y="2566353"/>
                <a:ext cx="985838" cy="1973262"/>
              </p:xfrm>
              <a:graphic>
                <a:graphicData uri="http://schemas.openxmlformats.org/presentationml/2006/ole">
                  <mc:AlternateContent xmlns:mc="http://schemas.openxmlformats.org/markup-compatibility/2006">
                    <mc:Choice xmlns:v="urn:schemas-microsoft-com:vml" Requires="v">
                      <p:oleObj spid="_x0000_s11315" name="Equation" r:id="rId7" imgW="101520" imgH="203040" progId="Equation.3">
                        <p:embed/>
                      </p:oleObj>
                    </mc:Choice>
                    <mc:Fallback>
                      <p:oleObj name="Equation" r:id="rId7" imgW="1015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0735" y="2566353"/>
                              <a:ext cx="985838" cy="197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9"/>
                <p:cNvGraphicFramePr>
                  <a:graphicFrameLocks noChangeAspect="1"/>
                </p:cNvGraphicFramePr>
                <p:nvPr/>
              </p:nvGraphicFramePr>
              <p:xfrm>
                <a:off x="7658129" y="2559683"/>
                <a:ext cx="985837" cy="1973263"/>
              </p:xfrm>
              <a:graphic>
                <a:graphicData uri="http://schemas.openxmlformats.org/presentationml/2006/ole">
                  <mc:AlternateContent xmlns:mc="http://schemas.openxmlformats.org/markup-compatibility/2006">
                    <mc:Choice xmlns:v="urn:schemas-microsoft-com:vml" Requires="v">
                      <p:oleObj spid="_x0000_s11316" name="Equation" r:id="rId9" imgW="101520" imgH="203040" progId="Equation.3">
                        <p:embed/>
                      </p:oleObj>
                    </mc:Choice>
                    <mc:Fallback>
                      <p:oleObj name="Equation" r:id="rId9" imgW="10152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8129" y="2559683"/>
                              <a:ext cx="985837" cy="197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 name="TextBox 4"/>
            <p:cNvSpPr txBox="1"/>
            <p:nvPr/>
          </p:nvSpPr>
          <p:spPr>
            <a:xfrm>
              <a:off x="6472241" y="4772035"/>
              <a:ext cx="1857388" cy="369332"/>
            </a:xfrm>
            <a:prstGeom prst="rect">
              <a:avLst/>
            </a:prstGeom>
            <a:noFill/>
          </p:spPr>
          <p:txBody>
            <a:bodyPr wrap="square" rtlCol="0">
              <a:spAutoFit/>
            </a:bodyPr>
            <a:lstStyle/>
            <a:p>
              <a:pPr algn="ctr"/>
              <a:r>
                <a:rPr lang="en-US" dirty="0" smtClean="0">
                  <a:latin typeface="Minion Pro" pitchFamily="18" charset="0"/>
                </a:rPr>
                <a:t>curvature term</a:t>
              </a:r>
              <a:endParaRPr lang="en-US" dirty="0">
                <a:latin typeface="Minion Pro" pitchFamily="18" charset="0"/>
              </a:endParaRPr>
            </a:p>
          </p:txBody>
        </p:sp>
        <p:sp>
          <p:nvSpPr>
            <p:cNvPr id="6" name="Left Brace 5"/>
            <p:cNvSpPr/>
            <p:nvPr/>
          </p:nvSpPr>
          <p:spPr>
            <a:xfrm rot="16200000">
              <a:off x="7219727" y="3424479"/>
              <a:ext cx="348148" cy="2214578"/>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grpSp>
      <p:grpSp>
        <p:nvGrpSpPr>
          <p:cNvPr id="16" name="Group 34"/>
          <p:cNvGrpSpPr/>
          <p:nvPr/>
        </p:nvGrpSpPr>
        <p:grpSpPr>
          <a:xfrm>
            <a:off x="754636" y="1014973"/>
            <a:ext cx="3460189" cy="2611918"/>
            <a:chOff x="500034" y="2527307"/>
            <a:chExt cx="3460189" cy="2611918"/>
          </a:xfrm>
        </p:grpSpPr>
        <p:grpSp>
          <p:nvGrpSpPr>
            <p:cNvPr id="17" name="Group 72"/>
            <p:cNvGrpSpPr/>
            <p:nvPr/>
          </p:nvGrpSpPr>
          <p:grpSpPr>
            <a:xfrm>
              <a:off x="500034" y="2527307"/>
              <a:ext cx="3460189" cy="1998981"/>
              <a:chOff x="397431" y="2527307"/>
              <a:chExt cx="3460189" cy="1998981"/>
            </a:xfrm>
          </p:grpSpPr>
          <p:grpSp>
            <p:nvGrpSpPr>
              <p:cNvPr id="20" name="Group 46"/>
              <p:cNvGrpSpPr/>
              <p:nvPr/>
            </p:nvGrpSpPr>
            <p:grpSpPr>
              <a:xfrm>
                <a:off x="1210610" y="2534166"/>
                <a:ext cx="2146943" cy="1485383"/>
                <a:chOff x="1714480" y="3585882"/>
                <a:chExt cx="2365724" cy="1485383"/>
              </a:xfrm>
            </p:grpSpPr>
            <p:cxnSp>
              <p:nvCxnSpPr>
                <p:cNvPr id="24" name="Straight Connector 23"/>
                <p:cNvCxnSpPr/>
                <p:nvPr/>
              </p:nvCxnSpPr>
              <p:spPr>
                <a:xfrm>
                  <a:off x="1714480" y="4571200"/>
                  <a:ext cx="18573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503567" y="4068753"/>
                  <a:ext cx="1143008" cy="85725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650003" y="4057984"/>
                  <a:ext cx="1149197" cy="8773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35590" y="3994399"/>
                  <a:ext cx="944614" cy="523220"/>
                </a:xfrm>
                <a:prstGeom prst="rect">
                  <a:avLst/>
                </a:prstGeom>
                <a:noFill/>
              </p:spPr>
              <p:txBody>
                <a:bodyPr wrap="square" rtlCol="0">
                  <a:spAutoFit/>
                </a:bodyPr>
                <a:lstStyle/>
                <a:p>
                  <a:r>
                    <a:rPr lang="en-US" sz="1400" dirty="0" smtClean="0">
                      <a:latin typeface="Minion Pro" pitchFamily="18" charset="0"/>
                    </a:rPr>
                    <a:t>image intensity</a:t>
                  </a:r>
                  <a:endParaRPr lang="en-US" sz="1400" dirty="0">
                    <a:latin typeface="Minion Pro" pitchFamily="18" charset="0"/>
                  </a:endParaRPr>
                </a:p>
              </p:txBody>
            </p:sp>
            <p:sp>
              <p:nvSpPr>
                <p:cNvPr id="28" name="TextBox 27"/>
                <p:cNvSpPr txBox="1"/>
                <p:nvPr/>
              </p:nvSpPr>
              <p:spPr>
                <a:xfrm>
                  <a:off x="2044218" y="3585882"/>
                  <a:ext cx="928694"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grow</a:t>
                  </a:r>
                  <a:endParaRPr lang="en-US" sz="1400" b="1" dirty="0">
                    <a:solidFill>
                      <a:srgbClr val="92D050"/>
                    </a:solidFill>
                    <a:latin typeface="Minion Pro" pitchFamily="18" charset="0"/>
                  </a:endParaRPr>
                </a:p>
              </p:txBody>
            </p:sp>
          </p:grpSp>
          <p:graphicFrame>
            <p:nvGraphicFramePr>
              <p:cNvPr id="21" name="Object 20"/>
              <p:cNvGraphicFramePr>
                <a:graphicFrameLocks noChangeAspect="1"/>
              </p:cNvGraphicFramePr>
              <p:nvPr/>
            </p:nvGraphicFramePr>
            <p:xfrm>
              <a:off x="397431" y="3313125"/>
              <a:ext cx="545525" cy="500065"/>
            </p:xfrm>
            <a:graphic>
              <a:graphicData uri="http://schemas.openxmlformats.org/presentationml/2006/ole">
                <mc:AlternateContent xmlns:mc="http://schemas.openxmlformats.org/markup-compatibility/2006">
                  <mc:Choice xmlns:v="urn:schemas-microsoft-com:vml" Requires="v">
                    <p:oleObj spid="_x0000_s11317" name="Equation" r:id="rId11" imgW="152280" imgH="139680" progId="Equation.3">
                      <p:embed/>
                    </p:oleObj>
                  </mc:Choice>
                  <mc:Fallback>
                    <p:oleObj name="Equation" r:id="rId11" imgW="152280" imgH="1396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431" y="3313125"/>
                            <a:ext cx="545525" cy="5000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657204" y="2553025"/>
              <a:ext cx="985838" cy="1973263"/>
            </p:xfrm>
            <a:graphic>
              <a:graphicData uri="http://schemas.openxmlformats.org/presentationml/2006/ole">
                <mc:AlternateContent xmlns:mc="http://schemas.openxmlformats.org/markup-compatibility/2006">
                  <mc:Choice xmlns:v="urn:schemas-microsoft-com:vml" Requires="v">
                    <p:oleObj spid="_x0000_s11318" name="Equation" r:id="rId13" imgW="101520" imgH="203040" progId="Equation.3">
                      <p:embed/>
                    </p:oleObj>
                  </mc:Choice>
                  <mc:Fallback>
                    <p:oleObj name="Equation" r:id="rId13" imgW="1015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204" y="2553025"/>
                            <a:ext cx="985838" cy="197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9"/>
              <p:cNvGraphicFramePr>
                <a:graphicFrameLocks noChangeAspect="1"/>
              </p:cNvGraphicFramePr>
              <p:nvPr/>
            </p:nvGraphicFramePr>
            <p:xfrm>
              <a:off x="2871782" y="2527307"/>
              <a:ext cx="985838" cy="1973262"/>
            </p:xfrm>
            <a:graphic>
              <a:graphicData uri="http://schemas.openxmlformats.org/presentationml/2006/ole">
                <mc:AlternateContent xmlns:mc="http://schemas.openxmlformats.org/markup-compatibility/2006">
                  <mc:Choice xmlns:v="urn:schemas-microsoft-com:vml" Requires="v">
                    <p:oleObj spid="_x0000_s11319" name="Equation" r:id="rId14" imgW="101520" imgH="203040" progId="Equation.3">
                      <p:embed/>
                    </p:oleObj>
                  </mc:Choice>
                  <mc:Fallback>
                    <p:oleObj name="Equation" r:id="rId14" imgW="10152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1782" y="2527307"/>
                            <a:ext cx="985838" cy="197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TextBox 17"/>
            <p:cNvSpPr txBox="1"/>
            <p:nvPr/>
          </p:nvSpPr>
          <p:spPr>
            <a:xfrm>
              <a:off x="1069386" y="4769893"/>
              <a:ext cx="2428892" cy="369332"/>
            </a:xfrm>
            <a:prstGeom prst="rect">
              <a:avLst/>
            </a:prstGeom>
            <a:noFill/>
          </p:spPr>
          <p:txBody>
            <a:bodyPr wrap="square" rtlCol="0">
              <a:spAutoFit/>
            </a:bodyPr>
            <a:lstStyle/>
            <a:p>
              <a:pPr algn="ctr"/>
              <a:r>
                <a:rPr lang="en-US" dirty="0" smtClean="0">
                  <a:latin typeface="Minion Pro" pitchFamily="18" charset="0"/>
                </a:rPr>
                <a:t>data term</a:t>
              </a:r>
              <a:endParaRPr lang="en-US" dirty="0">
                <a:latin typeface="Minion Pro" pitchFamily="18" charset="0"/>
              </a:endParaRPr>
            </a:p>
          </p:txBody>
        </p:sp>
        <p:sp>
          <p:nvSpPr>
            <p:cNvPr id="19" name="Left Brace 18"/>
            <p:cNvSpPr/>
            <p:nvPr/>
          </p:nvSpPr>
          <p:spPr>
            <a:xfrm rot="16200000">
              <a:off x="2107357" y="3353040"/>
              <a:ext cx="348148" cy="2357456"/>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nion Pro" pitchFamily="18" charset="0"/>
              </a:endParaRPr>
            </a:p>
          </p:txBody>
        </p:sp>
      </p:grpSp>
      <p:graphicFrame>
        <p:nvGraphicFramePr>
          <p:cNvPr id="29" name="Object 15"/>
          <p:cNvGraphicFramePr>
            <a:graphicFrameLocks noChangeAspect="1"/>
          </p:cNvGraphicFramePr>
          <p:nvPr>
            <p:extLst>
              <p:ext uri="{D42A27DB-BD31-4B8C-83A1-F6EECF244321}">
                <p14:modId xmlns:p14="http://schemas.microsoft.com/office/powerpoint/2010/main" val="1384528716"/>
              </p:ext>
            </p:extLst>
          </p:nvPr>
        </p:nvGraphicFramePr>
        <p:xfrm>
          <a:off x="3895745" y="1733564"/>
          <a:ext cx="500063" cy="500063"/>
        </p:xfrm>
        <a:graphic>
          <a:graphicData uri="http://schemas.openxmlformats.org/presentationml/2006/ole">
            <mc:AlternateContent xmlns:mc="http://schemas.openxmlformats.org/markup-compatibility/2006">
              <mc:Choice xmlns:v="urn:schemas-microsoft-com:vml" Requires="v">
                <p:oleObj spid="_x0000_s11320" name="Equation" r:id="rId16" imgW="139680" imgH="139680" progId="Equation.3">
                  <p:embed/>
                </p:oleObj>
              </mc:Choice>
              <mc:Fallback>
                <p:oleObj name="Equation" r:id="rId16"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5745" y="1733564"/>
                        <a:ext cx="5000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Group 81"/>
          <p:cNvGrpSpPr/>
          <p:nvPr/>
        </p:nvGrpSpPr>
        <p:grpSpPr>
          <a:xfrm>
            <a:off x="2778103" y="3982829"/>
            <a:ext cx="3394111" cy="649725"/>
            <a:chOff x="1987549" y="5851110"/>
            <a:chExt cx="3394110" cy="649724"/>
          </a:xfrm>
        </p:grpSpPr>
        <p:graphicFrame>
          <p:nvGraphicFramePr>
            <p:cNvPr id="31" name="Object 30"/>
            <p:cNvGraphicFramePr>
              <a:graphicFrameLocks noChangeAspect="1"/>
            </p:cNvGraphicFramePr>
            <p:nvPr/>
          </p:nvGraphicFramePr>
          <p:xfrm>
            <a:off x="1987549" y="6000772"/>
            <a:ext cx="955675" cy="500062"/>
          </p:xfrm>
          <a:graphic>
            <a:graphicData uri="http://schemas.openxmlformats.org/presentationml/2006/ole">
              <mc:AlternateContent xmlns:mc="http://schemas.openxmlformats.org/markup-compatibility/2006">
                <mc:Choice xmlns:v="urn:schemas-microsoft-com:vml" Requires="v">
                  <p:oleObj spid="_x0000_s11321" name="Equation" r:id="rId18" imgW="266400" imgH="139680" progId="Equation.3">
                    <p:embed/>
                  </p:oleObj>
                </mc:Choice>
                <mc:Fallback>
                  <p:oleObj name="Equation" r:id="rId18" imgW="266400" imgH="1396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87549" y="6000772"/>
                          <a:ext cx="955675"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Box 31"/>
            <p:cNvSpPr txBox="1"/>
            <p:nvPr/>
          </p:nvSpPr>
          <p:spPr>
            <a:xfrm>
              <a:off x="2881311" y="5851110"/>
              <a:ext cx="2500348" cy="646330"/>
            </a:xfrm>
            <a:prstGeom prst="rect">
              <a:avLst/>
            </a:prstGeom>
            <a:noFill/>
          </p:spPr>
          <p:txBody>
            <a:bodyPr wrap="square" rtlCol="0">
              <a:spAutoFit/>
            </a:bodyPr>
            <a:lstStyle/>
            <a:p>
              <a:r>
                <a:rPr lang="en-US" sz="3600" dirty="0" smtClean="0">
                  <a:latin typeface="Minion Pro" pitchFamily="18" charset="0"/>
                </a:rPr>
                <a:t>smoothness</a:t>
              </a:r>
              <a:endParaRPr lang="en-US" dirty="0">
                <a:latin typeface="Minion Pro" pitchFamily="18" charset="0"/>
              </a:endParaRPr>
            </a:p>
          </p:txBody>
        </p:sp>
      </p:grpSp>
      <p:sp>
        <p:nvSpPr>
          <p:cNvPr id="33" name="TextBox 32"/>
          <p:cNvSpPr txBox="1"/>
          <p:nvPr/>
        </p:nvSpPr>
        <p:spPr>
          <a:xfrm>
            <a:off x="2367115" y="2340182"/>
            <a:ext cx="985685" cy="307777"/>
          </a:xfrm>
          <a:prstGeom prst="rect">
            <a:avLst/>
          </a:prstGeom>
          <a:noFill/>
        </p:spPr>
        <p:txBody>
          <a:bodyPr wrap="square" rtlCol="0">
            <a:spAutoFit/>
          </a:bodyPr>
          <a:lstStyle/>
          <a:p>
            <a:pPr algn="ctr"/>
            <a:r>
              <a:rPr lang="en-US" sz="1400" b="1" dirty="0" smtClean="0">
                <a:solidFill>
                  <a:srgbClr val="92D050"/>
                </a:solidFill>
                <a:latin typeface="Minion Pro" pitchFamily="18" charset="0"/>
              </a:rPr>
              <a:t>shrink</a:t>
            </a:r>
            <a:endParaRPr lang="en-US" sz="1400" b="1" dirty="0">
              <a:solidFill>
                <a:srgbClr val="92D050"/>
              </a:solidFill>
              <a:latin typeface="Minion Pro" pitchFamily="18" charset="0"/>
            </a:endParaRPr>
          </a:p>
        </p:txBody>
      </p:sp>
    </p:spTree>
    <p:extLst>
      <p:ext uri="{BB962C8B-B14F-4D97-AF65-F5344CB8AC3E}">
        <p14:creationId xmlns:p14="http://schemas.microsoft.com/office/powerpoint/2010/main" val="396795381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482561583"/>
              </p:ext>
            </p:extLst>
          </p:nvPr>
        </p:nvGraphicFramePr>
        <p:xfrm>
          <a:off x="2209822" y="4773613"/>
          <a:ext cx="1774825" cy="636587"/>
        </p:xfrm>
        <a:graphic>
          <a:graphicData uri="http://schemas.openxmlformats.org/presentationml/2006/ole">
            <mc:AlternateContent xmlns:mc="http://schemas.openxmlformats.org/markup-compatibility/2006">
              <mc:Choice xmlns:v="urn:schemas-microsoft-com:vml" Requires="v">
                <p:oleObj spid="_x0000_s12302" name="Equation" r:id="rId4" imgW="495000" imgH="177480" progId="Equation.3">
                  <p:embed/>
                </p:oleObj>
              </mc:Choice>
              <mc:Fallback>
                <p:oleObj name="Equation" r:id="rId4" imgW="49500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22" y="4773613"/>
                        <a:ext cx="1774825"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14"/>
          <p:cNvPicPr>
            <a:picLocks noChangeAspect="1" noChangeArrowheads="1"/>
          </p:cNvPicPr>
          <p:nvPr/>
        </p:nvPicPr>
        <p:blipFill>
          <a:blip r:embed="rId6" cstate="print"/>
          <a:srcRect/>
          <a:stretch>
            <a:fillRect/>
          </a:stretch>
        </p:blipFill>
        <p:spPr bwMode="auto">
          <a:xfrm>
            <a:off x="1676411" y="1649413"/>
            <a:ext cx="2636951" cy="3200399"/>
          </a:xfrm>
          <a:prstGeom prst="rect">
            <a:avLst/>
          </a:prstGeom>
          <a:noFill/>
          <a:ln w="9525">
            <a:noFill/>
            <a:miter lim="800000"/>
            <a:headEnd/>
            <a:tailEnd/>
          </a:ln>
        </p:spPr>
      </p:pic>
      <p:pic>
        <p:nvPicPr>
          <p:cNvPr id="4" name="Picture 15"/>
          <p:cNvPicPr>
            <a:picLocks noChangeAspect="1" noChangeArrowheads="1"/>
          </p:cNvPicPr>
          <p:nvPr/>
        </p:nvPicPr>
        <p:blipFill>
          <a:blip r:embed="rId7" cstate="print"/>
          <a:srcRect/>
          <a:stretch>
            <a:fillRect/>
          </a:stretch>
        </p:blipFill>
        <p:spPr bwMode="auto">
          <a:xfrm>
            <a:off x="4678261" y="1649399"/>
            <a:ext cx="2636951" cy="3200400"/>
          </a:xfrm>
          <a:prstGeom prst="rect">
            <a:avLst/>
          </a:prstGeom>
          <a:noFill/>
          <a:ln w="9525">
            <a:noFill/>
            <a:miter lim="800000"/>
            <a:headEnd/>
            <a:tailEnd/>
          </a:ln>
        </p:spPr>
      </p:pic>
      <p:graphicFrame>
        <p:nvGraphicFramePr>
          <p:cNvPr id="5" name="Object 16"/>
          <p:cNvGraphicFramePr>
            <a:graphicFrameLocks noChangeAspect="1"/>
          </p:cNvGraphicFramePr>
          <p:nvPr>
            <p:extLst>
              <p:ext uri="{D42A27DB-BD31-4B8C-83A1-F6EECF244321}">
                <p14:modId xmlns:p14="http://schemas.microsoft.com/office/powerpoint/2010/main" val="3174979738"/>
              </p:ext>
            </p:extLst>
          </p:nvPr>
        </p:nvGraphicFramePr>
        <p:xfrm>
          <a:off x="5181622" y="4773613"/>
          <a:ext cx="1774825" cy="636587"/>
        </p:xfrm>
        <a:graphic>
          <a:graphicData uri="http://schemas.openxmlformats.org/presentationml/2006/ole">
            <mc:AlternateContent xmlns:mc="http://schemas.openxmlformats.org/markup-compatibility/2006">
              <mc:Choice xmlns:v="urn:schemas-microsoft-com:vml" Requires="v">
                <p:oleObj spid="_x0000_s12303" name="Equation" r:id="rId8" imgW="495000" imgH="177480" progId="Equation.3">
                  <p:embed/>
                </p:oleObj>
              </mc:Choice>
              <mc:Fallback>
                <p:oleObj name="Equation" r:id="rId8" imgW="49500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22" y="4773613"/>
                        <a:ext cx="1774825"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7"/>
          <p:cNvSpPr txBox="1">
            <a:spLocks/>
          </p:cNvSpPr>
          <p:nvPr/>
        </p:nvSpPr>
        <p:spPr>
          <a:xfrm>
            <a:off x="0" y="205979"/>
            <a:ext cx="9144000" cy="85725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inion Pro" pitchFamily="18" charset="0"/>
                <a:ea typeface="+mj-ea"/>
                <a:cs typeface="+mj-cs"/>
              </a:rPr>
              <a:t>Speed Function </a:t>
            </a:r>
            <a:r>
              <a:rPr kumimoji="0" lang="en-US" sz="1600" b="0" i="0" u="none" strike="noStrike" kern="1200" cap="none" spc="0" normalizeH="0" baseline="0" noProof="0" smtClean="0">
                <a:ln>
                  <a:noFill/>
                </a:ln>
                <a:solidFill>
                  <a:schemeClr val="tx1"/>
                </a:solidFill>
                <a:effectLst/>
                <a:uLnTx/>
                <a:uFillTx/>
                <a:latin typeface="Minion Pro" pitchFamily="18" charset="0"/>
                <a:ea typeface="+mj-ea"/>
                <a:cs typeface="+mj-cs"/>
              </a:rPr>
              <a:t>[Lefohn et al. 2003]</a:t>
            </a:r>
            <a:endParaRPr kumimoji="0" lang="en-US" sz="3600" b="0" i="0" u="none" strike="noStrike" kern="1200" cap="none" spc="0" normalizeH="0" baseline="0" noProof="0" dirty="0">
              <a:ln>
                <a:noFill/>
              </a:ln>
              <a:solidFill>
                <a:schemeClr val="tx1"/>
              </a:solidFill>
              <a:effectLst/>
              <a:uLnTx/>
              <a:uFillTx/>
              <a:latin typeface="Minion Pro" pitchFamily="18" charset="0"/>
              <a:ea typeface="+mj-ea"/>
              <a:cs typeface="+mj-cs"/>
            </a:endParaRPr>
          </a:p>
        </p:txBody>
      </p:sp>
    </p:spTree>
    <p:extLst>
      <p:ext uri="{BB962C8B-B14F-4D97-AF65-F5344CB8AC3E}">
        <p14:creationId xmlns:p14="http://schemas.microsoft.com/office/powerpoint/2010/main" val="189801071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0" y="205979"/>
            <a:ext cx="9144000" cy="857250"/>
          </a:xfrm>
        </p:spPr>
        <p:txBody>
          <a:bodyPr>
            <a:normAutofit/>
          </a:bodyPr>
          <a:lstStyle/>
          <a:p>
            <a:r>
              <a:rPr lang="en-US" sz="3600" dirty="0" smtClean="0">
                <a:latin typeface="Minion Pro" pitchFamily="18" charset="0"/>
              </a:rPr>
              <a:t>What do I mean by segmentation?</a:t>
            </a:r>
            <a:endParaRPr lang="en-US" sz="3600" dirty="0">
              <a:latin typeface="Minion Pro" pitchFamily="18" charset="0"/>
            </a:endParaRPr>
          </a:p>
        </p:txBody>
      </p:sp>
    </p:spTree>
    <p:extLst>
      <p:ext uri="{BB962C8B-B14F-4D97-AF65-F5344CB8AC3E}">
        <p14:creationId xmlns:p14="http://schemas.microsoft.com/office/powerpoint/2010/main" val="2148147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Previous Work</a:t>
            </a:r>
            <a:endParaRPr lang="en-US" sz="3600" dirty="0">
              <a:latin typeface="Minion Pro" pitchFamily="18" charset="0"/>
            </a:endParaRPr>
          </a:p>
        </p:txBody>
      </p:sp>
      <p:grpSp>
        <p:nvGrpSpPr>
          <p:cNvPr id="16" name="Group 15"/>
          <p:cNvGrpSpPr/>
          <p:nvPr/>
        </p:nvGrpSpPr>
        <p:grpSpPr>
          <a:xfrm>
            <a:off x="1143000" y="1600200"/>
            <a:ext cx="7750629" cy="1223089"/>
            <a:chOff x="76200" y="1276350"/>
            <a:chExt cx="8484901" cy="1338961"/>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657350"/>
              <a:ext cx="1600200" cy="7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0746" y="1409699"/>
              <a:ext cx="1063227" cy="11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7646" y="1308100"/>
              <a:ext cx="1167153" cy="13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8883" y="1332906"/>
              <a:ext cx="1274343"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8578" y="1276350"/>
              <a:ext cx="1680163" cy="1338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8217" y="1300655"/>
              <a:ext cx="1282884" cy="130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Content Placeholder 40"/>
          <p:cNvSpPr txBox="1">
            <a:spLocks/>
          </p:cNvSpPr>
          <p:nvPr/>
        </p:nvSpPr>
        <p:spPr>
          <a:xfrm>
            <a:off x="-440871" y="1995975"/>
            <a:ext cx="1981200" cy="533400"/>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u="none" strike="noStrike" kern="1200" cap="none" spc="0" normalizeH="0" baseline="0" noProof="0" dirty="0" smtClean="0">
                <a:ln>
                  <a:noFill/>
                </a:ln>
                <a:effectLst/>
                <a:uLnTx/>
                <a:uFillTx/>
                <a:latin typeface="Minion Pro" pitchFamily="18" charset="0"/>
              </a:rPr>
              <a:t>CPU:</a:t>
            </a:r>
          </a:p>
        </p:txBody>
      </p:sp>
      <p:sp>
        <p:nvSpPr>
          <p:cNvPr id="24" name="Content Placeholder 8"/>
          <p:cNvSpPr txBox="1">
            <a:spLocks/>
          </p:cNvSpPr>
          <p:nvPr/>
        </p:nvSpPr>
        <p:spPr>
          <a:xfrm>
            <a:off x="152400" y="4495800"/>
            <a:ext cx="990597" cy="533400"/>
          </a:xfrm>
          <a:prstGeom prst="rect">
            <a:avLst/>
          </a:prstGeom>
        </p:spPr>
        <p:txBody>
          <a:bodyPr rtlCol="0">
            <a:noAutofit/>
          </a:bodyPr>
          <a:lstStyle/>
          <a:p>
            <a:pPr marR="0" lvl="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inion Pro" pitchFamily="18" charset="0"/>
              </a:rPr>
              <a:t>GPU:</a:t>
            </a:r>
            <a:endParaRPr kumimoji="0" lang="nn-NO" b="0" i="0" u="none" strike="noStrike" kern="1200" cap="none" spc="0" normalizeH="0" baseline="0" noProof="0" dirty="0" smtClean="0">
              <a:ln>
                <a:noFill/>
              </a:ln>
              <a:solidFill>
                <a:schemeClr val="tx1"/>
              </a:solidFill>
              <a:effectLst/>
              <a:uLnTx/>
              <a:uFillTx/>
              <a:latin typeface="Minion Pro" pitchFamily="18" charset="0"/>
            </a:endParaRPr>
          </a:p>
        </p:txBody>
      </p:sp>
      <p:pic>
        <p:nvPicPr>
          <p:cNvPr id="25"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93800" y="4038600"/>
            <a:ext cx="1288350" cy="140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2819400"/>
            <a:ext cx="1982036" cy="360099"/>
          </a:xfrm>
          <a:prstGeom prst="rect">
            <a:avLst/>
          </a:prstGeom>
        </p:spPr>
        <p:txBody>
          <a:bodyPr wrap="square">
            <a:spAutoFit/>
          </a:bodyPr>
          <a:lstStyle/>
          <a:p>
            <a:pPr lvl="1">
              <a:spcBef>
                <a:spcPct val="20000"/>
              </a:spcBef>
              <a:defRPr/>
            </a:pPr>
            <a:r>
              <a:rPr lang="en-US" sz="900" dirty="0">
                <a:latin typeface="Minion Pro" pitchFamily="18" charset="0"/>
              </a:rPr>
              <a:t>Narrow </a:t>
            </a:r>
            <a:r>
              <a:rPr lang="en-US" sz="900" dirty="0" smtClean="0">
                <a:latin typeface="Minion Pro" pitchFamily="18" charset="0"/>
              </a:rPr>
              <a:t>Band</a:t>
            </a:r>
          </a:p>
          <a:p>
            <a:pPr lvl="1">
              <a:spcBef>
                <a:spcPct val="20000"/>
              </a:spcBef>
              <a:defRPr/>
            </a:pPr>
            <a:r>
              <a:rPr lang="en-US" sz="700" dirty="0" smtClean="0">
                <a:latin typeface="Minion Pro" pitchFamily="18" charset="0"/>
              </a:rPr>
              <a:t>[</a:t>
            </a:r>
            <a:r>
              <a:rPr lang="nn-NO" sz="700" dirty="0">
                <a:latin typeface="Minion Pro" pitchFamily="18" charset="0"/>
              </a:rPr>
              <a:t>Adalsteinson and Sethian 1995]</a:t>
            </a:r>
            <a:endParaRPr lang="en-US" sz="1000" dirty="0">
              <a:latin typeface="Minion Pro" pitchFamily="18" charset="0"/>
            </a:endParaRPr>
          </a:p>
        </p:txBody>
      </p:sp>
      <p:sp>
        <p:nvSpPr>
          <p:cNvPr id="36" name="Rectangle 35"/>
          <p:cNvSpPr/>
          <p:nvPr/>
        </p:nvSpPr>
        <p:spPr>
          <a:xfrm>
            <a:off x="2084615" y="2819400"/>
            <a:ext cx="1982036" cy="489365"/>
          </a:xfrm>
          <a:prstGeom prst="rect">
            <a:avLst/>
          </a:prstGeom>
        </p:spPr>
        <p:txBody>
          <a:bodyPr wrap="square">
            <a:spAutoFit/>
          </a:bodyPr>
          <a:lstStyle/>
          <a:p>
            <a:pPr lvl="1">
              <a:spcBef>
                <a:spcPct val="20000"/>
              </a:spcBef>
              <a:defRPr/>
            </a:pPr>
            <a:r>
              <a:rPr lang="en-US" sz="900" dirty="0" smtClean="0">
                <a:latin typeface="Minion Pro" pitchFamily="18" charset="0"/>
              </a:rPr>
              <a:t>Sparse Field</a:t>
            </a:r>
          </a:p>
          <a:p>
            <a:pPr lvl="1">
              <a:spcBef>
                <a:spcPct val="20000"/>
              </a:spcBef>
              <a:defRPr/>
            </a:pPr>
            <a:r>
              <a:rPr lang="en-US" sz="700" dirty="0" smtClean="0">
                <a:latin typeface="Minion Pro" pitchFamily="18" charset="0"/>
              </a:rPr>
              <a:t>[</a:t>
            </a:r>
            <a:r>
              <a:rPr lang="nn-NO" sz="700" dirty="0" smtClean="0">
                <a:latin typeface="Minion Pro" pitchFamily="18" charset="0"/>
              </a:rPr>
              <a:t>Whitaker 1998]</a:t>
            </a:r>
          </a:p>
          <a:p>
            <a:pPr lvl="1">
              <a:spcBef>
                <a:spcPct val="20000"/>
              </a:spcBef>
              <a:defRPr/>
            </a:pPr>
            <a:r>
              <a:rPr lang="nn-NO" sz="700" dirty="0">
                <a:latin typeface="Minion Pro" pitchFamily="18" charset="0"/>
              </a:rPr>
              <a:t>[</a:t>
            </a:r>
            <a:r>
              <a:rPr lang="nn-NO" sz="700" dirty="0" smtClean="0">
                <a:latin typeface="Minion Pro" pitchFamily="18" charset="0"/>
              </a:rPr>
              <a:t>Peng et al. 1999]</a:t>
            </a:r>
            <a:endParaRPr lang="en-US" sz="1000" dirty="0">
              <a:latin typeface="Minion Pro" pitchFamily="18" charset="0"/>
            </a:endParaRPr>
          </a:p>
        </p:txBody>
      </p:sp>
      <p:sp>
        <p:nvSpPr>
          <p:cNvPr id="37" name="Rectangle 36"/>
          <p:cNvSpPr/>
          <p:nvPr/>
        </p:nvSpPr>
        <p:spPr>
          <a:xfrm>
            <a:off x="3200400" y="2819400"/>
            <a:ext cx="1982036" cy="360099"/>
          </a:xfrm>
          <a:prstGeom prst="rect">
            <a:avLst/>
          </a:prstGeom>
        </p:spPr>
        <p:txBody>
          <a:bodyPr wrap="square">
            <a:spAutoFit/>
          </a:bodyPr>
          <a:lstStyle/>
          <a:p>
            <a:pPr lvl="1">
              <a:spcBef>
                <a:spcPct val="20000"/>
              </a:spcBef>
              <a:defRPr/>
            </a:pPr>
            <a:r>
              <a:rPr lang="en-US" sz="900" dirty="0" smtClean="0">
                <a:latin typeface="Minion Pro" pitchFamily="18" charset="0"/>
              </a:rPr>
              <a:t>Sparse Block Grid</a:t>
            </a:r>
          </a:p>
          <a:p>
            <a:pPr lvl="1">
              <a:spcBef>
                <a:spcPct val="20000"/>
              </a:spcBef>
              <a:defRPr/>
            </a:pPr>
            <a:r>
              <a:rPr lang="en-US" sz="700" dirty="0" smtClean="0">
                <a:latin typeface="Minion Pro" pitchFamily="18" charset="0"/>
              </a:rPr>
              <a:t>[</a:t>
            </a:r>
            <a:r>
              <a:rPr lang="nn-NO" sz="700" dirty="0" smtClean="0">
                <a:latin typeface="Minion Pro" pitchFamily="18" charset="0"/>
              </a:rPr>
              <a:t>Bridson et al. 2003]</a:t>
            </a:r>
            <a:endParaRPr lang="en-US" sz="1000" dirty="0">
              <a:latin typeface="Minion Pro" pitchFamily="18" charset="0"/>
            </a:endParaRPr>
          </a:p>
        </p:txBody>
      </p:sp>
      <p:sp>
        <p:nvSpPr>
          <p:cNvPr id="38" name="Rectangle 37"/>
          <p:cNvSpPr/>
          <p:nvPr/>
        </p:nvSpPr>
        <p:spPr>
          <a:xfrm>
            <a:off x="4343400" y="2819400"/>
            <a:ext cx="1982036" cy="360099"/>
          </a:xfrm>
          <a:prstGeom prst="rect">
            <a:avLst/>
          </a:prstGeom>
        </p:spPr>
        <p:txBody>
          <a:bodyPr wrap="square">
            <a:spAutoFit/>
          </a:bodyPr>
          <a:lstStyle/>
          <a:p>
            <a:pPr lvl="1">
              <a:spcBef>
                <a:spcPct val="20000"/>
              </a:spcBef>
              <a:defRPr/>
            </a:pPr>
            <a:r>
              <a:rPr lang="en-US" sz="900" dirty="0" smtClean="0">
                <a:latin typeface="Minion Pro" pitchFamily="18" charset="0"/>
              </a:rPr>
              <a:t>Dynamic Tubular Grid</a:t>
            </a:r>
          </a:p>
          <a:p>
            <a:pPr lvl="1">
              <a:spcBef>
                <a:spcPct val="20000"/>
              </a:spcBef>
              <a:defRPr/>
            </a:pPr>
            <a:r>
              <a:rPr lang="en-US" sz="700" dirty="0" smtClean="0">
                <a:latin typeface="Minion Pro" pitchFamily="18" charset="0"/>
              </a:rPr>
              <a:t>[</a:t>
            </a:r>
            <a:r>
              <a:rPr lang="nn-NO" sz="700" dirty="0" smtClean="0">
                <a:latin typeface="Minion Pro" pitchFamily="18" charset="0"/>
              </a:rPr>
              <a:t>Nielson and Museth 2006]</a:t>
            </a:r>
            <a:endParaRPr lang="en-US" sz="1000" dirty="0">
              <a:latin typeface="Minion Pro" pitchFamily="18" charset="0"/>
            </a:endParaRPr>
          </a:p>
        </p:txBody>
      </p:sp>
      <p:sp>
        <p:nvSpPr>
          <p:cNvPr id="39" name="Rectangle 38"/>
          <p:cNvSpPr/>
          <p:nvPr/>
        </p:nvSpPr>
        <p:spPr>
          <a:xfrm>
            <a:off x="5523663" y="2819400"/>
            <a:ext cx="2286836" cy="360099"/>
          </a:xfrm>
          <a:prstGeom prst="rect">
            <a:avLst/>
          </a:prstGeom>
        </p:spPr>
        <p:txBody>
          <a:bodyPr wrap="square">
            <a:spAutoFit/>
          </a:bodyPr>
          <a:lstStyle/>
          <a:p>
            <a:pPr lvl="1">
              <a:spcBef>
                <a:spcPct val="20000"/>
              </a:spcBef>
              <a:defRPr/>
            </a:pPr>
            <a:r>
              <a:rPr lang="en-US" sz="900" dirty="0" smtClean="0">
                <a:latin typeface="Minion Pro" pitchFamily="18" charset="0"/>
              </a:rPr>
              <a:t>Hierarchical Run-Length Encoded</a:t>
            </a:r>
          </a:p>
          <a:p>
            <a:pPr lvl="1">
              <a:spcBef>
                <a:spcPct val="20000"/>
              </a:spcBef>
              <a:defRPr/>
            </a:pPr>
            <a:r>
              <a:rPr lang="en-US" sz="700" dirty="0" smtClean="0">
                <a:latin typeface="Minion Pro" pitchFamily="18" charset="0"/>
              </a:rPr>
              <a:t>[</a:t>
            </a:r>
            <a:r>
              <a:rPr lang="nn-NO" sz="700" dirty="0" smtClean="0">
                <a:latin typeface="Minion Pro" pitchFamily="18" charset="0"/>
              </a:rPr>
              <a:t>Houston et al. 2006]</a:t>
            </a:r>
            <a:endParaRPr lang="en-US" sz="1000" dirty="0">
              <a:latin typeface="Minion Pro" pitchFamily="18" charset="0"/>
            </a:endParaRPr>
          </a:p>
        </p:txBody>
      </p:sp>
      <p:sp>
        <p:nvSpPr>
          <p:cNvPr id="40" name="Rectangle 39"/>
          <p:cNvSpPr/>
          <p:nvPr/>
        </p:nvSpPr>
        <p:spPr>
          <a:xfrm>
            <a:off x="7178293" y="2819400"/>
            <a:ext cx="2286836" cy="360099"/>
          </a:xfrm>
          <a:prstGeom prst="rect">
            <a:avLst/>
          </a:prstGeom>
        </p:spPr>
        <p:txBody>
          <a:bodyPr wrap="square">
            <a:spAutoFit/>
          </a:bodyPr>
          <a:lstStyle/>
          <a:p>
            <a:pPr lvl="1">
              <a:spcBef>
                <a:spcPct val="20000"/>
              </a:spcBef>
              <a:defRPr/>
            </a:pPr>
            <a:r>
              <a:rPr lang="en-US" sz="900" dirty="0" smtClean="0">
                <a:latin typeface="Minion Pro" pitchFamily="18" charset="0"/>
              </a:rPr>
              <a:t>Sorted Tile List</a:t>
            </a:r>
          </a:p>
          <a:p>
            <a:pPr lvl="1">
              <a:spcBef>
                <a:spcPct val="20000"/>
              </a:spcBef>
              <a:defRPr/>
            </a:pPr>
            <a:r>
              <a:rPr lang="en-US" sz="700" dirty="0" smtClean="0">
                <a:latin typeface="Minion Pro" pitchFamily="18" charset="0"/>
              </a:rPr>
              <a:t>[</a:t>
            </a:r>
            <a:r>
              <a:rPr lang="nn-NO" sz="700" dirty="0" smtClean="0">
                <a:latin typeface="Minion Pro" pitchFamily="18" charset="0"/>
              </a:rPr>
              <a:t>van der Laan et al. 2010]</a:t>
            </a:r>
            <a:endParaRPr lang="en-US" sz="1000" dirty="0">
              <a:latin typeface="Minion Pro" pitchFamily="18" charset="0"/>
            </a:endParaRPr>
          </a:p>
        </p:txBody>
      </p:sp>
      <p:sp>
        <p:nvSpPr>
          <p:cNvPr id="41" name="Rectangle 40"/>
          <p:cNvSpPr/>
          <p:nvPr/>
        </p:nvSpPr>
        <p:spPr>
          <a:xfrm>
            <a:off x="647701" y="5537427"/>
            <a:ext cx="1982036" cy="618631"/>
          </a:xfrm>
          <a:prstGeom prst="rect">
            <a:avLst/>
          </a:prstGeom>
        </p:spPr>
        <p:txBody>
          <a:bodyPr wrap="square">
            <a:spAutoFit/>
          </a:bodyPr>
          <a:lstStyle/>
          <a:p>
            <a:pPr lvl="1">
              <a:spcBef>
                <a:spcPct val="20000"/>
              </a:spcBef>
              <a:defRPr/>
            </a:pPr>
            <a:r>
              <a:rPr lang="en-US" sz="900" dirty="0" smtClean="0">
                <a:latin typeface="Minion Pro" pitchFamily="18" charset="0"/>
              </a:rPr>
              <a:t>GPU Narrow Band</a:t>
            </a:r>
          </a:p>
          <a:p>
            <a:pPr lvl="1">
              <a:spcBef>
                <a:spcPct val="20000"/>
              </a:spcBef>
              <a:defRPr/>
            </a:pPr>
            <a:r>
              <a:rPr lang="en-US" sz="700" dirty="0" smtClean="0">
                <a:latin typeface="Minion Pro" pitchFamily="18" charset="0"/>
              </a:rPr>
              <a:t>[</a:t>
            </a:r>
            <a:r>
              <a:rPr lang="nn-NO" sz="700" dirty="0" smtClean="0">
                <a:latin typeface="Minion Pro" pitchFamily="18" charset="0"/>
              </a:rPr>
              <a:t>Lefohn et al. 2003]</a:t>
            </a:r>
          </a:p>
          <a:p>
            <a:pPr lvl="1">
              <a:spcBef>
                <a:spcPct val="20000"/>
              </a:spcBef>
              <a:defRPr/>
            </a:pPr>
            <a:r>
              <a:rPr lang="nn-NO" sz="700" dirty="0" smtClean="0">
                <a:latin typeface="Minion Pro" pitchFamily="18" charset="0"/>
              </a:rPr>
              <a:t>[Lefohn et al. 2004]</a:t>
            </a:r>
          </a:p>
          <a:p>
            <a:pPr lvl="1">
              <a:spcBef>
                <a:spcPct val="20000"/>
              </a:spcBef>
              <a:defRPr/>
            </a:pPr>
            <a:r>
              <a:rPr lang="nn-NO" sz="700" dirty="0" smtClean="0">
                <a:latin typeface="Minion Pro" pitchFamily="18" charset="0"/>
              </a:rPr>
              <a:t>[Jeong et al. 2009]</a:t>
            </a:r>
            <a:endParaRPr lang="en-US" sz="1000" dirty="0">
              <a:latin typeface="Minion Pro" pitchFamily="18" charset="0"/>
            </a:endParaRPr>
          </a:p>
        </p:txBody>
      </p:sp>
    </p:spTree>
    <p:extLst>
      <p:ext uri="{BB962C8B-B14F-4D97-AF65-F5344CB8AC3E}">
        <p14:creationId xmlns:p14="http://schemas.microsoft.com/office/powerpoint/2010/main" val="276141458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Previous Work</a:t>
            </a:r>
            <a:endParaRPr lang="en-US" sz="3600" dirty="0">
              <a:latin typeface="Minion Pro" pitchFamily="18" charset="0"/>
            </a:endParaRPr>
          </a:p>
        </p:txBody>
      </p:sp>
      <p:sp>
        <p:nvSpPr>
          <p:cNvPr id="27" name="Content Placeholder 40"/>
          <p:cNvSpPr txBox="1">
            <a:spLocks/>
          </p:cNvSpPr>
          <p:nvPr/>
        </p:nvSpPr>
        <p:spPr>
          <a:xfrm>
            <a:off x="0" y="2895600"/>
            <a:ext cx="9144000" cy="472263"/>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u="none" strike="noStrike" kern="1200" cap="none" spc="0" normalizeH="0" baseline="0" noProof="0" dirty="0" smtClean="0">
                <a:ln>
                  <a:noFill/>
                </a:ln>
                <a:effectLst/>
                <a:uLnTx/>
                <a:uFillTx/>
                <a:latin typeface="Minion Pro" pitchFamily="18" charset="0"/>
              </a:rPr>
              <a:t>Common theme: leverage </a:t>
            </a:r>
            <a:r>
              <a:rPr kumimoji="0" lang="en-US" b="1" u="none" strike="noStrike" kern="1200" cap="none" spc="0" normalizeH="0" baseline="0" noProof="0" dirty="0" smtClean="0">
                <a:ln>
                  <a:noFill/>
                </a:ln>
                <a:effectLst/>
                <a:uLnTx/>
                <a:uFillTx/>
                <a:latin typeface="Minion Pro" pitchFamily="18" charset="0"/>
              </a:rPr>
              <a:t>spatial coherence </a:t>
            </a:r>
            <a:r>
              <a:rPr kumimoji="0" lang="en-US" u="none" strike="noStrike" kern="1200" cap="none" spc="0" normalizeH="0" baseline="0" noProof="0" dirty="0" smtClean="0">
                <a:ln>
                  <a:noFill/>
                </a:ln>
                <a:effectLst/>
                <a:uLnTx/>
                <a:uFillTx/>
                <a:latin typeface="Minion Pro" pitchFamily="18" charset="0"/>
              </a:rPr>
              <a:t>to reduce computational workload</a:t>
            </a:r>
          </a:p>
        </p:txBody>
      </p:sp>
    </p:spTree>
    <p:extLst>
      <p:ext uri="{BB962C8B-B14F-4D97-AF65-F5344CB8AC3E}">
        <p14:creationId xmlns:p14="http://schemas.microsoft.com/office/powerpoint/2010/main" val="245998267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Our Approach</a:t>
            </a:r>
            <a:endParaRPr lang="en-US" sz="3600" dirty="0">
              <a:latin typeface="Minion Pro" pitchFamily="18" charset="0"/>
            </a:endParaRPr>
          </a:p>
        </p:txBody>
      </p:sp>
    </p:spTree>
    <p:extLst>
      <p:ext uri="{BB962C8B-B14F-4D97-AF65-F5344CB8AC3E}">
        <p14:creationId xmlns:p14="http://schemas.microsoft.com/office/powerpoint/2010/main" val="201602665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Our Approach</a:t>
            </a:r>
            <a:endParaRPr lang="en-US" sz="3600" dirty="0">
              <a:latin typeface="Minion Pro" pitchFamily="18" charset="0"/>
            </a:endParaRPr>
          </a:p>
        </p:txBody>
      </p:sp>
      <p:sp>
        <p:nvSpPr>
          <p:cNvPr id="27" name="Content Placeholder 40"/>
          <p:cNvSpPr txBox="1">
            <a:spLocks/>
          </p:cNvSpPr>
          <p:nvPr/>
        </p:nvSpPr>
        <p:spPr>
          <a:xfrm>
            <a:off x="0" y="2895600"/>
            <a:ext cx="9144000" cy="472263"/>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u="none" strike="noStrike" kern="1200" cap="none" spc="0" normalizeH="0" baseline="0" noProof="0" dirty="0" smtClean="0">
                <a:ln>
                  <a:noFill/>
                </a:ln>
                <a:effectLst/>
                <a:uLnTx/>
                <a:uFillTx/>
                <a:latin typeface="Minion Pro" pitchFamily="18" charset="0"/>
              </a:rPr>
              <a:t>Also</a:t>
            </a:r>
            <a:r>
              <a:rPr kumimoji="0" lang="en-US" u="none" strike="noStrike" kern="1200" cap="none" spc="0" normalizeH="0" noProof="0" dirty="0" smtClean="0">
                <a:ln>
                  <a:noFill/>
                </a:ln>
                <a:effectLst/>
                <a:uLnTx/>
                <a:uFillTx/>
                <a:latin typeface="Minion Pro" pitchFamily="18" charset="0"/>
              </a:rPr>
              <a:t> </a:t>
            </a:r>
            <a:r>
              <a:rPr kumimoji="0" lang="en-US" u="none" strike="noStrike" kern="1200" cap="none" spc="0" normalizeH="0" baseline="0" noProof="0" dirty="0" smtClean="0">
                <a:ln>
                  <a:noFill/>
                </a:ln>
                <a:effectLst/>
                <a:uLnTx/>
                <a:uFillTx/>
                <a:latin typeface="Minion Pro" pitchFamily="18" charset="0"/>
              </a:rPr>
              <a:t>leverage </a:t>
            </a:r>
            <a:r>
              <a:rPr kumimoji="0" lang="en-US" b="1" u="none" strike="noStrike" kern="1200" cap="none" spc="0" normalizeH="0" baseline="0" noProof="0" dirty="0" smtClean="0">
                <a:ln>
                  <a:noFill/>
                </a:ln>
                <a:effectLst/>
                <a:uLnTx/>
                <a:uFillTx/>
                <a:latin typeface="Minion Pro" pitchFamily="18" charset="0"/>
              </a:rPr>
              <a:t>temporal coherence </a:t>
            </a:r>
            <a:r>
              <a:rPr kumimoji="0" lang="en-US" u="none" strike="noStrike" kern="1200" cap="none" spc="0" normalizeH="0" baseline="0" noProof="0" dirty="0" smtClean="0">
                <a:ln>
                  <a:noFill/>
                </a:ln>
                <a:effectLst/>
                <a:uLnTx/>
                <a:uFillTx/>
                <a:latin typeface="Minion Pro" pitchFamily="18" charset="0"/>
              </a:rPr>
              <a:t>to reduce computational workload</a:t>
            </a:r>
          </a:p>
        </p:txBody>
      </p:sp>
    </p:spTree>
    <p:extLst>
      <p:ext uri="{BB962C8B-B14F-4D97-AF65-F5344CB8AC3E}">
        <p14:creationId xmlns:p14="http://schemas.microsoft.com/office/powerpoint/2010/main" val="216936097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pitchFamily="18" charset="0"/>
              </a:rPr>
              <a:t>Necessary Conditions for Voxel to Change Value</a:t>
            </a:r>
            <a:endParaRPr lang="en-US" sz="3200" dirty="0">
              <a:latin typeface="Minion Pro" pitchFamily="18" charset="0"/>
            </a:endParaRPr>
          </a:p>
        </p:txBody>
      </p:sp>
      <p:sp>
        <p:nvSpPr>
          <p:cNvPr id="27" name="Content Placeholder 40"/>
          <p:cNvSpPr txBox="1">
            <a:spLocks/>
          </p:cNvSpPr>
          <p:nvPr/>
        </p:nvSpPr>
        <p:spPr>
          <a:xfrm>
            <a:off x="1752600" y="2895600"/>
            <a:ext cx="7391400" cy="472263"/>
          </a:xfrm>
          <a:prstGeom prst="rect">
            <a:avLst/>
          </a:prstGeom>
        </p:spPr>
        <p:txBody>
          <a:bodyPr rtlCol="0">
            <a:norm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u="none" strike="noStrike" kern="1200" cap="none" spc="0" normalizeH="0" baseline="0" noProof="0" dirty="0" smtClean="0">
                <a:ln>
                  <a:noFill/>
                </a:ln>
                <a:effectLst/>
                <a:uLnTx/>
                <a:uFillTx/>
                <a:latin typeface="Minion Pro" pitchFamily="18" charset="0"/>
              </a:rPr>
              <a:t>Spatial Coherence:</a:t>
            </a:r>
            <a:r>
              <a:rPr lang="en-US" dirty="0">
                <a:latin typeface="Minion Pro" pitchFamily="18" charset="0"/>
              </a:rPr>
              <a:t>	</a:t>
            </a:r>
            <a:r>
              <a:rPr lang="en-US" dirty="0" smtClean="0">
                <a:latin typeface="Minion Pro" pitchFamily="18" charset="0"/>
              </a:rPr>
              <a:t>	</a:t>
            </a:r>
            <a:r>
              <a:rPr kumimoji="0" lang="en-US" u="none" strike="noStrike" kern="1200" cap="none" spc="0" normalizeH="0" baseline="0" noProof="0" dirty="0" smtClean="0">
                <a:ln>
                  <a:noFill/>
                </a:ln>
                <a:effectLst/>
                <a:uLnTx/>
                <a:uFillTx/>
                <a:latin typeface="Minion Pro" pitchFamily="18" charset="0"/>
              </a:rPr>
              <a:t>close to the level set surface</a:t>
            </a:r>
          </a:p>
        </p:txBody>
      </p:sp>
      <p:sp>
        <p:nvSpPr>
          <p:cNvPr id="6" name="Content Placeholder 40"/>
          <p:cNvSpPr txBox="1">
            <a:spLocks/>
          </p:cNvSpPr>
          <p:nvPr/>
        </p:nvSpPr>
        <p:spPr>
          <a:xfrm>
            <a:off x="1752600" y="3718737"/>
            <a:ext cx="7391400" cy="472263"/>
          </a:xfrm>
          <a:prstGeom prst="rect">
            <a:avLst/>
          </a:prstGeom>
        </p:spPr>
        <p:txBody>
          <a:bodyPr rtlCol="0">
            <a:norm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u="none" strike="noStrike" kern="1200" cap="none" spc="0" normalizeH="0" baseline="0" noProof="0" dirty="0" smtClean="0">
                <a:ln>
                  <a:noFill/>
                </a:ln>
                <a:effectLst/>
                <a:uLnTx/>
                <a:uFillTx/>
                <a:latin typeface="Minion Pro" pitchFamily="18" charset="0"/>
              </a:rPr>
              <a:t>Temporal Coherence:</a:t>
            </a:r>
            <a:r>
              <a:rPr lang="en-US" dirty="0">
                <a:latin typeface="Minion Pro" pitchFamily="18" charset="0"/>
              </a:rPr>
              <a:t>	</a:t>
            </a:r>
            <a:r>
              <a:rPr kumimoji="0" lang="en-US" u="none" strike="noStrike" kern="1200" cap="none" spc="0" normalizeH="0" baseline="0" noProof="0" dirty="0" smtClean="0">
                <a:ln>
                  <a:noFill/>
                </a:ln>
                <a:effectLst/>
                <a:uLnTx/>
                <a:uFillTx/>
                <a:latin typeface="Minion Pro" pitchFamily="18" charset="0"/>
              </a:rPr>
              <a:t>local neighborhood changing over time</a:t>
            </a:r>
          </a:p>
        </p:txBody>
      </p:sp>
      <p:sp>
        <p:nvSpPr>
          <p:cNvPr id="7" name="Rectangle 6"/>
          <p:cNvSpPr/>
          <p:nvPr/>
        </p:nvSpPr>
        <p:spPr>
          <a:xfrm>
            <a:off x="6429375" y="4036368"/>
            <a:ext cx="1982036" cy="276999"/>
          </a:xfrm>
          <a:prstGeom prst="rect">
            <a:avLst/>
          </a:prstGeom>
        </p:spPr>
        <p:txBody>
          <a:bodyPr wrap="square">
            <a:spAutoFit/>
          </a:bodyPr>
          <a:lstStyle/>
          <a:p>
            <a:pPr lvl="1">
              <a:spcBef>
                <a:spcPct val="20000"/>
              </a:spcBef>
              <a:defRPr/>
            </a:pPr>
            <a:r>
              <a:rPr lang="en-US" sz="1200" dirty="0" smtClean="0">
                <a:latin typeface="Minion Pro" pitchFamily="18" charset="0"/>
              </a:rPr>
              <a:t>[Roberts et al. 2010]</a:t>
            </a:r>
            <a:endParaRPr lang="en-US" sz="1400" dirty="0">
              <a:latin typeface="Minion Pro" pitchFamily="18" charset="0"/>
            </a:endParaRPr>
          </a:p>
        </p:txBody>
      </p:sp>
    </p:spTree>
    <p:extLst>
      <p:ext uri="{BB962C8B-B14F-4D97-AF65-F5344CB8AC3E}">
        <p14:creationId xmlns:p14="http://schemas.microsoft.com/office/powerpoint/2010/main" val="366820334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Leveraging Temporal Coherence</a:t>
            </a:r>
            <a:endParaRPr lang="en-US" sz="3600" dirty="0">
              <a:latin typeface="Minion Pro" pitchFamily="18" charset="0"/>
            </a:endParaRPr>
          </a:p>
        </p:txBody>
      </p:sp>
      <p:pic>
        <p:nvPicPr>
          <p:cNvPr id="7" name="Picture 6"/>
          <p:cNvPicPr>
            <a:picLocks noChangeAspect="1" noChangeArrowheads="1"/>
          </p:cNvPicPr>
          <p:nvPr/>
        </p:nvPicPr>
        <p:blipFill>
          <a:blip r:embed="rId3" cstate="print"/>
          <a:srcRect r="74742"/>
          <a:stretch>
            <a:fillRect/>
          </a:stretch>
        </p:blipFill>
        <p:spPr bwMode="auto">
          <a:xfrm>
            <a:off x="990580" y="1380896"/>
            <a:ext cx="3124203" cy="3659982"/>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r="74558"/>
          <a:stretch>
            <a:fillRect/>
          </a:stretch>
        </p:blipFill>
        <p:spPr bwMode="auto">
          <a:xfrm>
            <a:off x="4724383" y="1395795"/>
            <a:ext cx="3124217" cy="3645081"/>
          </a:xfrm>
          <a:prstGeom prst="rect">
            <a:avLst/>
          </a:prstGeom>
          <a:noFill/>
          <a:ln w="9525">
            <a:noFill/>
            <a:miter lim="800000"/>
            <a:headEnd/>
            <a:tailEnd/>
          </a:ln>
        </p:spPr>
      </p:pic>
      <p:sp>
        <p:nvSpPr>
          <p:cNvPr id="9" name="Rectangle 8"/>
          <p:cNvSpPr/>
          <p:nvPr/>
        </p:nvSpPr>
        <p:spPr>
          <a:xfrm>
            <a:off x="1447800" y="5040867"/>
            <a:ext cx="2287165" cy="369332"/>
          </a:xfrm>
          <a:prstGeom prst="rect">
            <a:avLst/>
          </a:prstGeom>
        </p:spPr>
        <p:txBody>
          <a:bodyPr wrap="none">
            <a:spAutoFit/>
          </a:bodyPr>
          <a:lstStyle/>
          <a:p>
            <a:r>
              <a:rPr lang="nn-NO" dirty="0" smtClean="0">
                <a:latin typeface="Minion Pro" pitchFamily="18" charset="0"/>
              </a:rPr>
              <a:t>spatial coherence only</a:t>
            </a:r>
            <a:endParaRPr lang="en-US" dirty="0">
              <a:latin typeface="Minion Pro" pitchFamily="18" charset="0"/>
            </a:endParaRPr>
          </a:p>
        </p:txBody>
      </p:sp>
      <p:sp>
        <p:nvSpPr>
          <p:cNvPr id="10" name="Rectangle 9"/>
          <p:cNvSpPr/>
          <p:nvPr/>
        </p:nvSpPr>
        <p:spPr>
          <a:xfrm>
            <a:off x="4724400" y="5040867"/>
            <a:ext cx="3150350" cy="369332"/>
          </a:xfrm>
          <a:prstGeom prst="rect">
            <a:avLst/>
          </a:prstGeom>
        </p:spPr>
        <p:txBody>
          <a:bodyPr wrap="none">
            <a:spAutoFit/>
          </a:bodyPr>
          <a:lstStyle/>
          <a:p>
            <a:r>
              <a:rPr lang="nn-NO" dirty="0" smtClean="0">
                <a:latin typeface="Minion Pro" pitchFamily="18" charset="0"/>
              </a:rPr>
              <a:t>spatial and temporal coherence</a:t>
            </a:r>
            <a:endParaRPr lang="en-US" dirty="0">
              <a:latin typeface="Minion Pro" pitchFamily="18" charset="0"/>
            </a:endParaRPr>
          </a:p>
        </p:txBody>
      </p:sp>
      <p:sp>
        <p:nvSpPr>
          <p:cNvPr id="11" name="Rectangle 10"/>
          <p:cNvSpPr/>
          <p:nvPr/>
        </p:nvSpPr>
        <p:spPr>
          <a:xfrm>
            <a:off x="2666998" y="5781671"/>
            <a:ext cx="357191" cy="357190"/>
          </a:xfrm>
          <a:prstGeom prst="rect">
            <a:avLst/>
          </a:prstGeom>
          <a:solidFill>
            <a:srgbClr val="03E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2" name="Content Placeholder 8"/>
          <p:cNvSpPr txBox="1">
            <a:spLocks/>
          </p:cNvSpPr>
          <p:nvPr/>
        </p:nvSpPr>
        <p:spPr bwMode="auto">
          <a:xfrm>
            <a:off x="3014666" y="5800730"/>
            <a:ext cx="2471727"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active computation</a:t>
            </a:r>
          </a:p>
        </p:txBody>
      </p:sp>
      <p:sp>
        <p:nvSpPr>
          <p:cNvPr id="13" name="Rectangle 12"/>
          <p:cNvSpPr/>
          <p:nvPr/>
        </p:nvSpPr>
        <p:spPr>
          <a:xfrm>
            <a:off x="4724403" y="5762630"/>
            <a:ext cx="357191" cy="357190"/>
          </a:xfrm>
          <a:prstGeom prst="rect">
            <a:avLst/>
          </a:prstGeom>
          <a:solidFill>
            <a:srgbClr val="00A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4" name="Content Placeholder 8"/>
          <p:cNvSpPr txBox="1">
            <a:spLocks/>
          </p:cNvSpPr>
          <p:nvPr/>
        </p:nvSpPr>
        <p:spPr bwMode="auto">
          <a:xfrm>
            <a:off x="5072071" y="5815010"/>
            <a:ext cx="1557335"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segmented region</a:t>
            </a:r>
          </a:p>
        </p:txBody>
      </p:sp>
    </p:spTree>
    <p:extLst>
      <p:ext uri="{BB962C8B-B14F-4D97-AF65-F5344CB8AC3E}">
        <p14:creationId xmlns:p14="http://schemas.microsoft.com/office/powerpoint/2010/main" val="4140763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p:cNvPicPr>
            <a:picLocks noChangeAspect="1" noChangeArrowheads="1"/>
          </p:cNvPicPr>
          <p:nvPr/>
        </p:nvPicPr>
        <p:blipFill>
          <a:blip r:embed="rId3" cstate="print"/>
          <a:srcRect l="25442" r="49693"/>
          <a:stretch>
            <a:fillRect/>
          </a:stretch>
        </p:blipFill>
        <p:spPr bwMode="auto">
          <a:xfrm>
            <a:off x="4767943" y="1396283"/>
            <a:ext cx="3020785" cy="3654687"/>
          </a:xfrm>
          <a:prstGeom prst="rect">
            <a:avLst/>
          </a:prstGeom>
          <a:noFill/>
          <a:ln w="9525">
            <a:noFill/>
            <a:miter lim="800000"/>
            <a:headEnd/>
            <a:tailEnd/>
          </a:ln>
        </p:spPr>
      </p:pic>
      <p:pic>
        <p:nvPicPr>
          <p:cNvPr id="18" name="Picture 17"/>
          <p:cNvPicPr>
            <a:picLocks noChangeAspect="1" noChangeArrowheads="1"/>
          </p:cNvPicPr>
          <p:nvPr/>
        </p:nvPicPr>
        <p:blipFill>
          <a:blip r:embed="rId4" cstate="print"/>
          <a:srcRect r="74742"/>
          <a:stretch>
            <a:fillRect/>
          </a:stretch>
        </p:blipFill>
        <p:spPr bwMode="auto">
          <a:xfrm>
            <a:off x="990580" y="1380896"/>
            <a:ext cx="3124203" cy="3659982"/>
          </a:xfrm>
          <a:prstGeom prst="rect">
            <a:avLst/>
          </a:prstGeom>
          <a:noFill/>
          <a:ln w="9525">
            <a:noFill/>
            <a:miter lim="800000"/>
            <a:headEnd/>
            <a:tailEnd/>
          </a:ln>
        </p:spPr>
      </p:pic>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Leveraging Temporal Coherence</a:t>
            </a:r>
            <a:endParaRPr lang="en-US" sz="3600" dirty="0">
              <a:latin typeface="Minion Pro" pitchFamily="18" charset="0"/>
            </a:endParaRPr>
          </a:p>
        </p:txBody>
      </p:sp>
      <p:sp>
        <p:nvSpPr>
          <p:cNvPr id="9" name="Rectangle 8"/>
          <p:cNvSpPr/>
          <p:nvPr/>
        </p:nvSpPr>
        <p:spPr>
          <a:xfrm>
            <a:off x="1447800" y="5040867"/>
            <a:ext cx="2287165" cy="369332"/>
          </a:xfrm>
          <a:prstGeom prst="rect">
            <a:avLst/>
          </a:prstGeom>
        </p:spPr>
        <p:txBody>
          <a:bodyPr wrap="none">
            <a:spAutoFit/>
          </a:bodyPr>
          <a:lstStyle/>
          <a:p>
            <a:r>
              <a:rPr lang="nn-NO" dirty="0" smtClean="0">
                <a:latin typeface="Minion Pro" pitchFamily="18" charset="0"/>
              </a:rPr>
              <a:t>spatial coherence only</a:t>
            </a:r>
            <a:endParaRPr lang="en-US" dirty="0">
              <a:latin typeface="Minion Pro" pitchFamily="18" charset="0"/>
            </a:endParaRPr>
          </a:p>
        </p:txBody>
      </p:sp>
      <p:sp>
        <p:nvSpPr>
          <p:cNvPr id="10" name="Rectangle 9"/>
          <p:cNvSpPr/>
          <p:nvPr/>
        </p:nvSpPr>
        <p:spPr>
          <a:xfrm>
            <a:off x="4724400" y="5040867"/>
            <a:ext cx="3150350" cy="369332"/>
          </a:xfrm>
          <a:prstGeom prst="rect">
            <a:avLst/>
          </a:prstGeom>
        </p:spPr>
        <p:txBody>
          <a:bodyPr wrap="none">
            <a:spAutoFit/>
          </a:bodyPr>
          <a:lstStyle/>
          <a:p>
            <a:r>
              <a:rPr lang="nn-NO" dirty="0" smtClean="0">
                <a:latin typeface="Minion Pro" pitchFamily="18" charset="0"/>
              </a:rPr>
              <a:t>spatial and temporal coherence</a:t>
            </a:r>
            <a:endParaRPr lang="en-US" dirty="0">
              <a:latin typeface="Minion Pro" pitchFamily="18" charset="0"/>
            </a:endParaRPr>
          </a:p>
        </p:txBody>
      </p:sp>
      <p:sp>
        <p:nvSpPr>
          <p:cNvPr id="11" name="Rectangle 10"/>
          <p:cNvSpPr/>
          <p:nvPr/>
        </p:nvSpPr>
        <p:spPr>
          <a:xfrm>
            <a:off x="2666998" y="5781671"/>
            <a:ext cx="357191" cy="357190"/>
          </a:xfrm>
          <a:prstGeom prst="rect">
            <a:avLst/>
          </a:prstGeom>
          <a:solidFill>
            <a:srgbClr val="03E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2" name="Content Placeholder 8"/>
          <p:cNvSpPr txBox="1">
            <a:spLocks/>
          </p:cNvSpPr>
          <p:nvPr/>
        </p:nvSpPr>
        <p:spPr bwMode="auto">
          <a:xfrm>
            <a:off x="3014666" y="5800730"/>
            <a:ext cx="2471727"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active computation</a:t>
            </a:r>
          </a:p>
        </p:txBody>
      </p:sp>
      <p:sp>
        <p:nvSpPr>
          <p:cNvPr id="13" name="Rectangle 12"/>
          <p:cNvSpPr/>
          <p:nvPr/>
        </p:nvSpPr>
        <p:spPr>
          <a:xfrm>
            <a:off x="4724403" y="5762630"/>
            <a:ext cx="357191" cy="357190"/>
          </a:xfrm>
          <a:prstGeom prst="rect">
            <a:avLst/>
          </a:prstGeom>
          <a:solidFill>
            <a:srgbClr val="00A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4" name="Content Placeholder 8"/>
          <p:cNvSpPr txBox="1">
            <a:spLocks/>
          </p:cNvSpPr>
          <p:nvPr/>
        </p:nvSpPr>
        <p:spPr bwMode="auto">
          <a:xfrm>
            <a:off x="5072071" y="5815010"/>
            <a:ext cx="1557335"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segmented region</a:t>
            </a:r>
          </a:p>
        </p:txBody>
      </p:sp>
      <p:pic>
        <p:nvPicPr>
          <p:cNvPr id="17" name="Picture 16"/>
          <p:cNvPicPr>
            <a:picLocks noChangeAspect="1" noChangeArrowheads="1"/>
          </p:cNvPicPr>
          <p:nvPr/>
        </p:nvPicPr>
        <p:blipFill>
          <a:blip r:embed="rId4" cstate="print"/>
          <a:srcRect l="25258" r="49163"/>
          <a:stretch>
            <a:fillRect/>
          </a:stretch>
        </p:blipFill>
        <p:spPr bwMode="auto">
          <a:xfrm>
            <a:off x="993894" y="1391451"/>
            <a:ext cx="3151434" cy="3654077"/>
          </a:xfrm>
          <a:prstGeom prst="rect">
            <a:avLst/>
          </a:prstGeom>
          <a:noFill/>
          <a:ln w="9525">
            <a:noFill/>
            <a:miter lim="800000"/>
            <a:headEnd/>
            <a:tailEnd/>
          </a:ln>
        </p:spPr>
      </p:pic>
    </p:spTree>
    <p:extLst>
      <p:ext uri="{BB962C8B-B14F-4D97-AF65-F5344CB8AC3E}">
        <p14:creationId xmlns:p14="http://schemas.microsoft.com/office/powerpoint/2010/main" val="251220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p:cNvPicPr>
            <a:picLocks noChangeAspect="1" noChangeArrowheads="1"/>
          </p:cNvPicPr>
          <p:nvPr/>
        </p:nvPicPr>
        <p:blipFill>
          <a:blip r:embed="rId3" cstate="print"/>
          <a:srcRect l="50693" r="24121"/>
          <a:stretch>
            <a:fillRect/>
          </a:stretch>
        </p:blipFill>
        <p:spPr bwMode="auto">
          <a:xfrm>
            <a:off x="4751614" y="1404841"/>
            <a:ext cx="3053442" cy="3624359"/>
          </a:xfrm>
          <a:prstGeom prst="rect">
            <a:avLst/>
          </a:prstGeom>
          <a:noFill/>
          <a:ln w="9525">
            <a:noFill/>
            <a:miter lim="800000"/>
            <a:headEnd/>
            <a:tailEnd/>
          </a:ln>
        </p:spPr>
      </p:pic>
      <p:pic>
        <p:nvPicPr>
          <p:cNvPr id="18" name="Picture 17"/>
          <p:cNvPicPr>
            <a:picLocks noChangeAspect="1" noChangeArrowheads="1"/>
          </p:cNvPicPr>
          <p:nvPr/>
        </p:nvPicPr>
        <p:blipFill>
          <a:blip r:embed="rId4" cstate="print"/>
          <a:srcRect l="50837" r="24065"/>
          <a:stretch>
            <a:fillRect/>
          </a:stretch>
        </p:blipFill>
        <p:spPr bwMode="auto">
          <a:xfrm>
            <a:off x="990581" y="1396417"/>
            <a:ext cx="3140548" cy="3638564"/>
          </a:xfrm>
          <a:prstGeom prst="rect">
            <a:avLst/>
          </a:prstGeom>
          <a:noFill/>
          <a:ln w="9525">
            <a:noFill/>
            <a:miter lim="800000"/>
            <a:headEnd/>
            <a:tailEnd/>
          </a:ln>
        </p:spPr>
      </p:pic>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Leveraging Temporal Coherence</a:t>
            </a:r>
            <a:endParaRPr lang="en-US" sz="3600" dirty="0">
              <a:latin typeface="Minion Pro" pitchFamily="18" charset="0"/>
            </a:endParaRPr>
          </a:p>
        </p:txBody>
      </p:sp>
      <p:sp>
        <p:nvSpPr>
          <p:cNvPr id="9" name="Rectangle 8"/>
          <p:cNvSpPr/>
          <p:nvPr/>
        </p:nvSpPr>
        <p:spPr>
          <a:xfrm>
            <a:off x="1447800" y="5040867"/>
            <a:ext cx="2287165" cy="369332"/>
          </a:xfrm>
          <a:prstGeom prst="rect">
            <a:avLst/>
          </a:prstGeom>
        </p:spPr>
        <p:txBody>
          <a:bodyPr wrap="none">
            <a:spAutoFit/>
          </a:bodyPr>
          <a:lstStyle/>
          <a:p>
            <a:r>
              <a:rPr lang="nn-NO" dirty="0" smtClean="0">
                <a:latin typeface="Minion Pro" pitchFamily="18" charset="0"/>
              </a:rPr>
              <a:t>spatial coherence only</a:t>
            </a:r>
            <a:endParaRPr lang="en-US" dirty="0">
              <a:latin typeface="Minion Pro" pitchFamily="18" charset="0"/>
            </a:endParaRPr>
          </a:p>
        </p:txBody>
      </p:sp>
      <p:sp>
        <p:nvSpPr>
          <p:cNvPr id="10" name="Rectangle 9"/>
          <p:cNvSpPr/>
          <p:nvPr/>
        </p:nvSpPr>
        <p:spPr>
          <a:xfrm>
            <a:off x="4724400" y="5040867"/>
            <a:ext cx="3150350" cy="369332"/>
          </a:xfrm>
          <a:prstGeom prst="rect">
            <a:avLst/>
          </a:prstGeom>
        </p:spPr>
        <p:txBody>
          <a:bodyPr wrap="none">
            <a:spAutoFit/>
          </a:bodyPr>
          <a:lstStyle/>
          <a:p>
            <a:r>
              <a:rPr lang="nn-NO" dirty="0" smtClean="0">
                <a:latin typeface="Minion Pro" pitchFamily="18" charset="0"/>
              </a:rPr>
              <a:t>spatial and temporal coherence</a:t>
            </a:r>
            <a:endParaRPr lang="en-US" dirty="0">
              <a:latin typeface="Minion Pro" pitchFamily="18" charset="0"/>
            </a:endParaRPr>
          </a:p>
        </p:txBody>
      </p:sp>
      <p:sp>
        <p:nvSpPr>
          <p:cNvPr id="11" name="Rectangle 10"/>
          <p:cNvSpPr/>
          <p:nvPr/>
        </p:nvSpPr>
        <p:spPr>
          <a:xfrm>
            <a:off x="2666998" y="5781671"/>
            <a:ext cx="357191" cy="357190"/>
          </a:xfrm>
          <a:prstGeom prst="rect">
            <a:avLst/>
          </a:prstGeom>
          <a:solidFill>
            <a:srgbClr val="03E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2" name="Content Placeholder 8"/>
          <p:cNvSpPr txBox="1">
            <a:spLocks/>
          </p:cNvSpPr>
          <p:nvPr/>
        </p:nvSpPr>
        <p:spPr bwMode="auto">
          <a:xfrm>
            <a:off x="3014666" y="5800730"/>
            <a:ext cx="2471727"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active computation</a:t>
            </a:r>
          </a:p>
        </p:txBody>
      </p:sp>
      <p:sp>
        <p:nvSpPr>
          <p:cNvPr id="13" name="Rectangle 12"/>
          <p:cNvSpPr/>
          <p:nvPr/>
        </p:nvSpPr>
        <p:spPr>
          <a:xfrm>
            <a:off x="4724403" y="5762630"/>
            <a:ext cx="357191" cy="357190"/>
          </a:xfrm>
          <a:prstGeom prst="rect">
            <a:avLst/>
          </a:prstGeom>
          <a:solidFill>
            <a:srgbClr val="00A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4" name="Content Placeholder 8"/>
          <p:cNvSpPr txBox="1">
            <a:spLocks/>
          </p:cNvSpPr>
          <p:nvPr/>
        </p:nvSpPr>
        <p:spPr bwMode="auto">
          <a:xfrm>
            <a:off x="5072071" y="5815010"/>
            <a:ext cx="1557335"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segmented region</a:t>
            </a:r>
          </a:p>
        </p:txBody>
      </p:sp>
    </p:spTree>
    <p:extLst>
      <p:ext uri="{BB962C8B-B14F-4D97-AF65-F5344CB8AC3E}">
        <p14:creationId xmlns:p14="http://schemas.microsoft.com/office/powerpoint/2010/main" val="48511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3" cstate="print"/>
          <a:srcRect l="75879" r="-37"/>
          <a:stretch>
            <a:fillRect/>
          </a:stretch>
        </p:blipFill>
        <p:spPr bwMode="auto">
          <a:xfrm>
            <a:off x="4833257" y="1349829"/>
            <a:ext cx="2911929" cy="3592285"/>
          </a:xfrm>
          <a:prstGeom prst="rect">
            <a:avLst/>
          </a:prstGeom>
          <a:noFill/>
          <a:ln w="9525">
            <a:noFill/>
            <a:miter lim="800000"/>
            <a:headEnd/>
            <a:tailEnd/>
          </a:ln>
        </p:spPr>
      </p:pic>
      <p:pic>
        <p:nvPicPr>
          <p:cNvPr id="16" name="Picture 15"/>
          <p:cNvPicPr>
            <a:picLocks noChangeAspect="1" noChangeArrowheads="1"/>
          </p:cNvPicPr>
          <p:nvPr/>
        </p:nvPicPr>
        <p:blipFill>
          <a:blip r:embed="rId4" cstate="print"/>
          <a:srcRect l="75707" r="-838"/>
          <a:stretch>
            <a:fillRect/>
          </a:stretch>
        </p:blipFill>
        <p:spPr bwMode="auto">
          <a:xfrm>
            <a:off x="990580" y="1409700"/>
            <a:ext cx="3151433" cy="3625281"/>
          </a:xfrm>
          <a:prstGeom prst="rect">
            <a:avLst/>
          </a:prstGeom>
          <a:noFill/>
          <a:ln w="9525">
            <a:noFill/>
            <a:miter lim="800000"/>
            <a:headEnd/>
            <a:tailEnd/>
          </a:ln>
        </p:spPr>
      </p:pic>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Leveraging Temporal Coherence</a:t>
            </a:r>
            <a:endParaRPr lang="en-US" sz="3600" dirty="0">
              <a:latin typeface="Minion Pro" pitchFamily="18" charset="0"/>
            </a:endParaRPr>
          </a:p>
        </p:txBody>
      </p:sp>
      <p:sp>
        <p:nvSpPr>
          <p:cNvPr id="9" name="Rectangle 8"/>
          <p:cNvSpPr/>
          <p:nvPr/>
        </p:nvSpPr>
        <p:spPr>
          <a:xfrm>
            <a:off x="1447800" y="5040867"/>
            <a:ext cx="2287165" cy="369332"/>
          </a:xfrm>
          <a:prstGeom prst="rect">
            <a:avLst/>
          </a:prstGeom>
        </p:spPr>
        <p:txBody>
          <a:bodyPr wrap="none">
            <a:spAutoFit/>
          </a:bodyPr>
          <a:lstStyle/>
          <a:p>
            <a:r>
              <a:rPr lang="nn-NO" dirty="0" smtClean="0">
                <a:latin typeface="Minion Pro" pitchFamily="18" charset="0"/>
              </a:rPr>
              <a:t>spatial coherence only</a:t>
            </a:r>
            <a:endParaRPr lang="en-US" dirty="0">
              <a:latin typeface="Minion Pro" pitchFamily="18" charset="0"/>
            </a:endParaRPr>
          </a:p>
        </p:txBody>
      </p:sp>
      <p:sp>
        <p:nvSpPr>
          <p:cNvPr id="10" name="Rectangle 9"/>
          <p:cNvSpPr/>
          <p:nvPr/>
        </p:nvSpPr>
        <p:spPr>
          <a:xfrm>
            <a:off x="4724400" y="5040867"/>
            <a:ext cx="3150350" cy="369332"/>
          </a:xfrm>
          <a:prstGeom prst="rect">
            <a:avLst/>
          </a:prstGeom>
        </p:spPr>
        <p:txBody>
          <a:bodyPr wrap="none">
            <a:spAutoFit/>
          </a:bodyPr>
          <a:lstStyle/>
          <a:p>
            <a:r>
              <a:rPr lang="nn-NO" dirty="0" smtClean="0">
                <a:latin typeface="Minion Pro" pitchFamily="18" charset="0"/>
              </a:rPr>
              <a:t>spatial and temporal coherence</a:t>
            </a:r>
            <a:endParaRPr lang="en-US" dirty="0">
              <a:latin typeface="Minion Pro" pitchFamily="18" charset="0"/>
            </a:endParaRPr>
          </a:p>
        </p:txBody>
      </p:sp>
      <p:sp>
        <p:nvSpPr>
          <p:cNvPr id="11" name="Rectangle 10"/>
          <p:cNvSpPr/>
          <p:nvPr/>
        </p:nvSpPr>
        <p:spPr>
          <a:xfrm>
            <a:off x="2666998" y="5781671"/>
            <a:ext cx="357191" cy="357190"/>
          </a:xfrm>
          <a:prstGeom prst="rect">
            <a:avLst/>
          </a:prstGeom>
          <a:solidFill>
            <a:srgbClr val="03E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2" name="Content Placeholder 8"/>
          <p:cNvSpPr txBox="1">
            <a:spLocks/>
          </p:cNvSpPr>
          <p:nvPr/>
        </p:nvSpPr>
        <p:spPr bwMode="auto">
          <a:xfrm>
            <a:off x="3014666" y="5800730"/>
            <a:ext cx="2471727"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active computation</a:t>
            </a:r>
          </a:p>
        </p:txBody>
      </p:sp>
      <p:sp>
        <p:nvSpPr>
          <p:cNvPr id="13" name="Rectangle 12"/>
          <p:cNvSpPr/>
          <p:nvPr/>
        </p:nvSpPr>
        <p:spPr>
          <a:xfrm>
            <a:off x="4724403" y="5762630"/>
            <a:ext cx="357191" cy="357190"/>
          </a:xfrm>
          <a:prstGeom prst="rect">
            <a:avLst/>
          </a:prstGeom>
          <a:solidFill>
            <a:srgbClr val="00A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14" name="Content Placeholder 8"/>
          <p:cNvSpPr txBox="1">
            <a:spLocks/>
          </p:cNvSpPr>
          <p:nvPr/>
        </p:nvSpPr>
        <p:spPr bwMode="auto">
          <a:xfrm>
            <a:off x="5072071" y="5815010"/>
            <a:ext cx="1557335"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400" i="0" u="none" strike="noStrike" kern="1200" cap="none" spc="0" normalizeH="0" baseline="0" noProof="0" dirty="0" smtClean="0">
                <a:ln>
                  <a:noFill/>
                </a:ln>
                <a:solidFill>
                  <a:schemeClr val="tx1"/>
                </a:solidFill>
                <a:effectLst/>
                <a:uLnTx/>
                <a:uFillTx/>
                <a:latin typeface="Minion Pro" pitchFamily="18" charset="0"/>
              </a:rPr>
              <a:t>segmented region</a:t>
            </a:r>
          </a:p>
        </p:txBody>
      </p:sp>
    </p:spTree>
    <p:extLst>
      <p:ext uri="{BB962C8B-B14F-4D97-AF65-F5344CB8AC3E}">
        <p14:creationId xmlns:p14="http://schemas.microsoft.com/office/powerpoint/2010/main" val="303689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Demo</a:t>
            </a:r>
            <a:endParaRPr lang="en-US" sz="3600" dirty="0">
              <a:latin typeface="Minion Pro" pitchFamily="18" charset="0"/>
            </a:endParaRPr>
          </a:p>
        </p:txBody>
      </p:sp>
    </p:spTree>
    <p:extLst>
      <p:ext uri="{BB962C8B-B14F-4D97-AF65-F5344CB8AC3E}">
        <p14:creationId xmlns:p14="http://schemas.microsoft.com/office/powerpoint/2010/main" val="55139733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0" y="205979"/>
            <a:ext cx="91440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What do I mean by segmentation?</a:t>
            </a:r>
            <a:endParaRPr lang="en-US" sz="3600" dirty="0">
              <a:latin typeface="Minion Pro" pitchFamily="18" charset="0"/>
            </a:endParaRPr>
          </a:p>
        </p:txBody>
      </p:sp>
      <p:pic>
        <p:nvPicPr>
          <p:cNvPr id="6" name="Picture 5"/>
          <p:cNvPicPr>
            <a:picLocks noChangeAspect="1" noChangeArrowheads="1"/>
          </p:cNvPicPr>
          <p:nvPr/>
        </p:nvPicPr>
        <p:blipFill>
          <a:blip r:embed="rId3" cstate="print"/>
          <a:srcRect/>
          <a:stretch>
            <a:fillRect/>
          </a:stretch>
        </p:blipFill>
        <p:spPr bwMode="auto">
          <a:xfrm>
            <a:off x="990613" y="1447800"/>
            <a:ext cx="3428987" cy="3941505"/>
          </a:xfrm>
          <a:prstGeom prst="rect">
            <a:avLst/>
          </a:prstGeom>
          <a:noFill/>
          <a:ln w="9525">
            <a:noFill/>
            <a:miter lim="800000"/>
            <a:headEnd/>
            <a:tailEnd/>
          </a:ln>
        </p:spPr>
      </p:pic>
      <p:cxnSp>
        <p:nvCxnSpPr>
          <p:cNvPr id="7" name="Straight Arrow Connector 6"/>
          <p:cNvCxnSpPr/>
          <p:nvPr/>
        </p:nvCxnSpPr>
        <p:spPr>
          <a:xfrm>
            <a:off x="838200" y="2569893"/>
            <a:ext cx="1219200" cy="6096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1900" y="2188907"/>
            <a:ext cx="811441" cy="646331"/>
          </a:xfrm>
          <a:prstGeom prst="rect">
            <a:avLst/>
          </a:prstGeom>
          <a:noFill/>
        </p:spPr>
        <p:txBody>
          <a:bodyPr wrap="none" rtlCol="0">
            <a:spAutoFit/>
          </a:bodyPr>
          <a:lstStyle/>
          <a:p>
            <a:pPr algn="ctr"/>
            <a:r>
              <a:rPr lang="en-US" dirty="0" smtClean="0">
                <a:latin typeface="Minion Pro" pitchFamily="18" charset="0"/>
              </a:rPr>
              <a:t>white</a:t>
            </a:r>
          </a:p>
          <a:p>
            <a:r>
              <a:rPr lang="en-US" dirty="0" smtClean="0">
                <a:latin typeface="Minion Pro" pitchFamily="18" charset="0"/>
              </a:rPr>
              <a:t>matter</a:t>
            </a:r>
            <a:endParaRPr lang="en-US" dirty="0">
              <a:latin typeface="Minion Pro" pitchFamily="18" charset="0"/>
            </a:endParaRPr>
          </a:p>
        </p:txBody>
      </p:sp>
    </p:spTree>
    <p:extLst>
      <p:ext uri="{BB962C8B-B14F-4D97-AF65-F5344CB8AC3E}">
        <p14:creationId xmlns:p14="http://schemas.microsoft.com/office/powerpoint/2010/main" val="2413649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spTree>
    <p:extLst>
      <p:ext uri="{BB962C8B-B14F-4D97-AF65-F5344CB8AC3E}">
        <p14:creationId xmlns:p14="http://schemas.microsoft.com/office/powerpoint/2010/main" val="89135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sp>
        <p:nvSpPr>
          <p:cNvPr id="6" name="Rounded Rectangle 5"/>
          <p:cNvSpPr/>
          <p:nvPr/>
        </p:nvSpPr>
        <p:spPr>
          <a:xfrm>
            <a:off x="2666741" y="1128413"/>
            <a:ext cx="3806427" cy="643652"/>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Tree>
    <p:extLst>
      <p:ext uri="{BB962C8B-B14F-4D97-AF65-F5344CB8AC3E}">
        <p14:creationId xmlns:p14="http://schemas.microsoft.com/office/powerpoint/2010/main" val="62835619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grpSp>
        <p:nvGrpSpPr>
          <p:cNvPr id="5" name="Group 4"/>
          <p:cNvGrpSpPr/>
          <p:nvPr/>
        </p:nvGrpSpPr>
        <p:grpSpPr>
          <a:xfrm>
            <a:off x="2666741" y="1128414"/>
            <a:ext cx="3806427" cy="1070238"/>
            <a:chOff x="1928802" y="1018916"/>
            <a:chExt cx="2786082" cy="783352"/>
          </a:xfrm>
        </p:grpSpPr>
        <p:sp>
          <p:nvSpPr>
            <p:cNvPr id="6" name="Rounded Rectangle 5"/>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7" name="Down Arrow 6"/>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grpSp>
      <p:sp>
        <p:nvSpPr>
          <p:cNvPr id="19" name="Rounded Rectangle 18"/>
          <p:cNvSpPr/>
          <p:nvPr/>
        </p:nvSpPr>
        <p:spPr>
          <a:xfrm>
            <a:off x="2666741" y="2319137"/>
            <a:ext cx="3806427" cy="385879"/>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Tree>
    <p:extLst>
      <p:ext uri="{BB962C8B-B14F-4D97-AF65-F5344CB8AC3E}">
        <p14:creationId xmlns:p14="http://schemas.microsoft.com/office/powerpoint/2010/main" val="183404763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grpSp>
        <p:nvGrpSpPr>
          <p:cNvPr id="5" name="Group 4"/>
          <p:cNvGrpSpPr/>
          <p:nvPr/>
        </p:nvGrpSpPr>
        <p:grpSpPr>
          <a:xfrm>
            <a:off x="2666741" y="1128414"/>
            <a:ext cx="3840576" cy="3150537"/>
            <a:chOff x="1928802" y="1018916"/>
            <a:chExt cx="2811077" cy="2306009"/>
          </a:xfrm>
        </p:grpSpPr>
        <p:sp>
          <p:nvSpPr>
            <p:cNvPr id="6" name="Rounded Rectangle 5"/>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7" name="Down Arrow 6"/>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8" name="Rounded Rectangle 7"/>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9" name="Down Arrow 8"/>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0" name="Rounded Rectangle 9"/>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grpSp>
    </p:spTree>
    <p:extLst>
      <p:ext uri="{BB962C8B-B14F-4D97-AF65-F5344CB8AC3E}">
        <p14:creationId xmlns:p14="http://schemas.microsoft.com/office/powerpoint/2010/main" val="350179697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grpSp>
        <p:nvGrpSpPr>
          <p:cNvPr id="5" name="Group 4"/>
          <p:cNvGrpSpPr/>
          <p:nvPr/>
        </p:nvGrpSpPr>
        <p:grpSpPr>
          <a:xfrm>
            <a:off x="2666741" y="1128414"/>
            <a:ext cx="3840576" cy="5348586"/>
            <a:chOff x="1928802" y="1018916"/>
            <a:chExt cx="2811077" cy="3914853"/>
          </a:xfrm>
        </p:grpSpPr>
        <p:sp>
          <p:nvSpPr>
            <p:cNvPr id="6" name="Rounded Rectangle 5"/>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7" name="Down Arrow 6"/>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8" name="Rounded Rectangle 7"/>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9" name="Down Arrow 8"/>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0" name="Rounded Rectangle 9"/>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11" name="Down Arrow 10"/>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2" name="Flowchart: Decision 11"/>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grpSp>
    </p:spTree>
    <p:extLst>
      <p:ext uri="{BB962C8B-B14F-4D97-AF65-F5344CB8AC3E}">
        <p14:creationId xmlns:p14="http://schemas.microsoft.com/office/powerpoint/2010/main" val="217783937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grpSp>
        <p:nvGrpSpPr>
          <p:cNvPr id="5" name="Group 4"/>
          <p:cNvGrpSpPr/>
          <p:nvPr/>
        </p:nvGrpSpPr>
        <p:grpSpPr>
          <a:xfrm>
            <a:off x="2666741" y="1128414"/>
            <a:ext cx="6172464" cy="5348586"/>
            <a:chOff x="1928802" y="1018916"/>
            <a:chExt cx="4517883" cy="3914853"/>
          </a:xfrm>
        </p:grpSpPr>
        <p:sp>
          <p:nvSpPr>
            <p:cNvPr id="6" name="Rounded Rectangle 5"/>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7" name="Down Arrow 6"/>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8" name="Rounded Rectangle 7"/>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9" name="Down Arrow 8"/>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0" name="Rounded Rectangle 9"/>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11" name="Down Arrow 10"/>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2" name="Flowchart: Decision 11"/>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13" name="Rounded Rectangle 12"/>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14" name="Down Arrow 13"/>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7"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grpSp>
    </p:spTree>
    <p:extLst>
      <p:ext uri="{BB962C8B-B14F-4D97-AF65-F5344CB8AC3E}">
        <p14:creationId xmlns:p14="http://schemas.microsoft.com/office/powerpoint/2010/main" val="139602282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Temporally Coherent Algorithm</a:t>
            </a:r>
            <a:endParaRPr lang="en-US" sz="3600" dirty="0">
              <a:latin typeface="Minion Pro" pitchFamily="18" charset="0"/>
            </a:endParaRPr>
          </a:p>
        </p:txBody>
      </p:sp>
      <p:grpSp>
        <p:nvGrpSpPr>
          <p:cNvPr id="5" name="Group 4"/>
          <p:cNvGrpSpPr/>
          <p:nvPr/>
        </p:nvGrpSpPr>
        <p:grpSpPr>
          <a:xfrm>
            <a:off x="470726" y="1128414"/>
            <a:ext cx="8368479" cy="5348586"/>
            <a:chOff x="321447" y="1018916"/>
            <a:chExt cx="6125238" cy="3914853"/>
          </a:xfrm>
        </p:grpSpPr>
        <p:sp>
          <p:nvSpPr>
            <p:cNvPr id="6" name="Rounded Rectangle 5"/>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7" name="Down Arrow 6"/>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8" name="Rounded Rectangle 7"/>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9" name="Down Arrow 8"/>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0" name="Rounded Rectangle 9"/>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11" name="Down Arrow 10"/>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2" name="Flowchart: Decision 11"/>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13" name="Rounded Rectangle 12"/>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14" name="Down Arrow 13"/>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16" name="Curved Left Arrow 15"/>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17"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18"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Tree>
    <p:extLst>
      <p:ext uri="{BB962C8B-B14F-4D97-AF65-F5344CB8AC3E}">
        <p14:creationId xmlns:p14="http://schemas.microsoft.com/office/powerpoint/2010/main" val="133924888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7" name="Content Placeholder 8"/>
          <p:cNvSpPr txBox="1">
            <a:spLocks/>
          </p:cNvSpPr>
          <p:nvPr/>
        </p:nvSpPr>
        <p:spPr bwMode="auto">
          <a:xfrm>
            <a:off x="296685" y="524729"/>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Initialize the level set field and active computational domain</a:t>
            </a:r>
            <a:endParaRPr lang="nn-NO" sz="2400" dirty="0" smtClean="0">
              <a:latin typeface="Minion Pro" pitchFamily="18" charset="0"/>
            </a:endParaRPr>
          </a:p>
        </p:txBody>
      </p:sp>
      <p:grpSp>
        <p:nvGrpSpPr>
          <p:cNvPr id="38" name="Group 20"/>
          <p:cNvGrpSpPr/>
          <p:nvPr/>
        </p:nvGrpSpPr>
        <p:grpSpPr>
          <a:xfrm>
            <a:off x="6870700" y="277106"/>
            <a:ext cx="1821669" cy="1608844"/>
            <a:chOff x="4929198" y="214495"/>
            <a:chExt cx="1821669" cy="1608844"/>
          </a:xfrm>
        </p:grpSpPr>
        <p:grpSp>
          <p:nvGrpSpPr>
            <p:cNvPr id="39" name="Group 19"/>
            <p:cNvGrpSpPr/>
            <p:nvPr/>
          </p:nvGrpSpPr>
          <p:grpSpPr>
            <a:xfrm>
              <a:off x="4982776" y="214495"/>
              <a:ext cx="1660934" cy="1555215"/>
              <a:chOff x="476270" y="1357298"/>
              <a:chExt cx="8119310" cy="5214974"/>
            </a:xfrm>
          </p:grpSpPr>
          <p:grpSp>
            <p:nvGrpSpPr>
              <p:cNvPr id="41" name="Group 19"/>
              <p:cNvGrpSpPr/>
              <p:nvPr/>
            </p:nvGrpSpPr>
            <p:grpSpPr>
              <a:xfrm>
                <a:off x="2571736" y="1357298"/>
                <a:ext cx="3748102" cy="5214974"/>
                <a:chOff x="2571736" y="1357298"/>
                <a:chExt cx="3748102" cy="5214974"/>
              </a:xfrm>
            </p:grpSpPr>
            <p:sp>
              <p:nvSpPr>
                <p:cNvPr id="46" name="Rounded Rectangle 4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Flowchart: Decision 5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2" name="Group 20"/>
              <p:cNvGrpSpPr/>
              <p:nvPr/>
            </p:nvGrpSpPr>
            <p:grpSpPr>
              <a:xfrm>
                <a:off x="476270" y="2343630"/>
                <a:ext cx="8119310" cy="3800014"/>
                <a:chOff x="476270" y="2343630"/>
                <a:chExt cx="8119310" cy="3800014"/>
              </a:xfrm>
            </p:grpSpPr>
            <p:sp>
              <p:nvSpPr>
                <p:cNvPr id="43" name="Rounded Rectangle 4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Curved Left Arrow 4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0" name="Rectangle 39"/>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29515538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36" name="Picture 2"/>
          <p:cNvPicPr>
            <a:picLocks noChangeAspect="1" noChangeArrowheads="1"/>
          </p:cNvPicPr>
          <p:nvPr/>
        </p:nvPicPr>
        <p:blipFill rotWithShape="1">
          <a:blip r:embed="rId3" cstate="print"/>
          <a:srcRect r="81655"/>
          <a:stretch/>
        </p:blipFill>
        <p:spPr bwMode="auto">
          <a:xfrm>
            <a:off x="381341" y="3029835"/>
            <a:ext cx="1523659" cy="1999365"/>
          </a:xfrm>
          <a:prstGeom prst="rect">
            <a:avLst/>
          </a:prstGeom>
          <a:noFill/>
          <a:ln w="9525">
            <a:noFill/>
            <a:miter lim="800000"/>
            <a:headEnd/>
            <a:tailEnd/>
          </a:ln>
        </p:spPr>
      </p:pic>
      <p:sp>
        <p:nvSpPr>
          <p:cNvPr id="37" name="Content Placeholder 8"/>
          <p:cNvSpPr txBox="1">
            <a:spLocks/>
          </p:cNvSpPr>
          <p:nvPr/>
        </p:nvSpPr>
        <p:spPr bwMode="auto">
          <a:xfrm>
            <a:off x="296685" y="524729"/>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Initialize the level set field and active computational domain</a:t>
            </a:r>
            <a:endParaRPr lang="nn-NO" sz="2400" dirty="0" smtClean="0">
              <a:latin typeface="Minion Pro" pitchFamily="18" charset="0"/>
            </a:endParaRPr>
          </a:p>
        </p:txBody>
      </p:sp>
      <p:grpSp>
        <p:nvGrpSpPr>
          <p:cNvPr id="38" name="Group 20"/>
          <p:cNvGrpSpPr/>
          <p:nvPr/>
        </p:nvGrpSpPr>
        <p:grpSpPr>
          <a:xfrm>
            <a:off x="6870700" y="277106"/>
            <a:ext cx="1821669" cy="1608844"/>
            <a:chOff x="4929198" y="214495"/>
            <a:chExt cx="1821669" cy="1608844"/>
          </a:xfrm>
        </p:grpSpPr>
        <p:grpSp>
          <p:nvGrpSpPr>
            <p:cNvPr id="39" name="Group 19"/>
            <p:cNvGrpSpPr/>
            <p:nvPr/>
          </p:nvGrpSpPr>
          <p:grpSpPr>
            <a:xfrm>
              <a:off x="4982776" y="214495"/>
              <a:ext cx="1660934" cy="1555215"/>
              <a:chOff x="476270" y="1357298"/>
              <a:chExt cx="8119310" cy="5214974"/>
            </a:xfrm>
          </p:grpSpPr>
          <p:grpSp>
            <p:nvGrpSpPr>
              <p:cNvPr id="41" name="Group 19"/>
              <p:cNvGrpSpPr/>
              <p:nvPr/>
            </p:nvGrpSpPr>
            <p:grpSpPr>
              <a:xfrm>
                <a:off x="2571736" y="1357298"/>
                <a:ext cx="3748102" cy="5214974"/>
                <a:chOff x="2571736" y="1357298"/>
                <a:chExt cx="3748102" cy="5214974"/>
              </a:xfrm>
            </p:grpSpPr>
            <p:sp>
              <p:nvSpPr>
                <p:cNvPr id="46" name="Rounded Rectangle 4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Flowchart: Decision 5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2" name="Group 20"/>
              <p:cNvGrpSpPr/>
              <p:nvPr/>
            </p:nvGrpSpPr>
            <p:grpSpPr>
              <a:xfrm>
                <a:off x="476270" y="2343630"/>
                <a:ext cx="8119310" cy="3800014"/>
                <a:chOff x="476270" y="2343630"/>
                <a:chExt cx="8119310" cy="3800014"/>
              </a:xfrm>
            </p:grpSpPr>
            <p:sp>
              <p:nvSpPr>
                <p:cNvPr id="43" name="Rounded Rectangle 4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Curved Left Arrow 4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0" name="Rectangle 39"/>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33008236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36" name="Picture 2"/>
          <p:cNvPicPr>
            <a:picLocks noChangeAspect="1" noChangeArrowheads="1"/>
          </p:cNvPicPr>
          <p:nvPr/>
        </p:nvPicPr>
        <p:blipFill rotWithShape="1">
          <a:blip r:embed="rId3" cstate="print"/>
          <a:srcRect r="58351"/>
          <a:stretch/>
        </p:blipFill>
        <p:spPr bwMode="auto">
          <a:xfrm>
            <a:off x="381341" y="3029835"/>
            <a:ext cx="3459139" cy="1999365"/>
          </a:xfrm>
          <a:prstGeom prst="rect">
            <a:avLst/>
          </a:prstGeom>
          <a:noFill/>
          <a:ln w="9525">
            <a:noFill/>
            <a:miter lim="800000"/>
            <a:headEnd/>
            <a:tailEnd/>
          </a:ln>
        </p:spPr>
      </p:pic>
      <p:sp>
        <p:nvSpPr>
          <p:cNvPr id="37" name="Content Placeholder 8"/>
          <p:cNvSpPr txBox="1">
            <a:spLocks/>
          </p:cNvSpPr>
          <p:nvPr/>
        </p:nvSpPr>
        <p:spPr bwMode="auto">
          <a:xfrm>
            <a:off x="296685" y="524729"/>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Initialize the level set field and active computational domain</a:t>
            </a:r>
            <a:endParaRPr lang="nn-NO" sz="2400" dirty="0" smtClean="0">
              <a:latin typeface="Minion Pro" pitchFamily="18" charset="0"/>
            </a:endParaRPr>
          </a:p>
        </p:txBody>
      </p:sp>
      <p:grpSp>
        <p:nvGrpSpPr>
          <p:cNvPr id="38" name="Group 20"/>
          <p:cNvGrpSpPr/>
          <p:nvPr/>
        </p:nvGrpSpPr>
        <p:grpSpPr>
          <a:xfrm>
            <a:off x="6870700" y="277106"/>
            <a:ext cx="1821669" cy="1608844"/>
            <a:chOff x="4929198" y="214495"/>
            <a:chExt cx="1821669" cy="1608844"/>
          </a:xfrm>
        </p:grpSpPr>
        <p:grpSp>
          <p:nvGrpSpPr>
            <p:cNvPr id="39" name="Group 19"/>
            <p:cNvGrpSpPr/>
            <p:nvPr/>
          </p:nvGrpSpPr>
          <p:grpSpPr>
            <a:xfrm>
              <a:off x="4982776" y="214495"/>
              <a:ext cx="1660934" cy="1555215"/>
              <a:chOff x="476270" y="1357298"/>
              <a:chExt cx="8119310" cy="5214974"/>
            </a:xfrm>
          </p:grpSpPr>
          <p:grpSp>
            <p:nvGrpSpPr>
              <p:cNvPr id="41" name="Group 19"/>
              <p:cNvGrpSpPr/>
              <p:nvPr/>
            </p:nvGrpSpPr>
            <p:grpSpPr>
              <a:xfrm>
                <a:off x="2571736" y="1357298"/>
                <a:ext cx="3748102" cy="5214974"/>
                <a:chOff x="2571736" y="1357298"/>
                <a:chExt cx="3748102" cy="5214974"/>
              </a:xfrm>
            </p:grpSpPr>
            <p:sp>
              <p:nvSpPr>
                <p:cNvPr id="46" name="Rounded Rectangle 4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Flowchart: Decision 5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2" name="Group 20"/>
              <p:cNvGrpSpPr/>
              <p:nvPr/>
            </p:nvGrpSpPr>
            <p:grpSpPr>
              <a:xfrm>
                <a:off x="476270" y="2343630"/>
                <a:ext cx="8119310" cy="3800014"/>
                <a:chOff x="476270" y="2343630"/>
                <a:chExt cx="8119310" cy="3800014"/>
              </a:xfrm>
            </p:grpSpPr>
            <p:sp>
              <p:nvSpPr>
                <p:cNvPr id="43" name="Rounded Rectangle 4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Curved Left Arrow 4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0" name="Rectangle 39"/>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59247967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0" y="205979"/>
            <a:ext cx="91440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latin typeface="Minion Pro" pitchFamily="18" charset="0"/>
              </a:rPr>
              <a:t>What do I mean by segmentation?</a:t>
            </a:r>
            <a:endParaRPr lang="en-US" sz="3600" dirty="0">
              <a:latin typeface="Minion Pro" pitchFamily="18" charset="0"/>
            </a:endParaRPr>
          </a:p>
        </p:txBody>
      </p:sp>
      <p:pic>
        <p:nvPicPr>
          <p:cNvPr id="6" name="Picture 5"/>
          <p:cNvPicPr>
            <a:picLocks noChangeAspect="1" noChangeArrowheads="1"/>
          </p:cNvPicPr>
          <p:nvPr/>
        </p:nvPicPr>
        <p:blipFill>
          <a:blip r:embed="rId3" cstate="print"/>
          <a:srcRect/>
          <a:stretch>
            <a:fillRect/>
          </a:stretch>
        </p:blipFill>
        <p:spPr bwMode="auto">
          <a:xfrm>
            <a:off x="990613" y="1447800"/>
            <a:ext cx="3428987" cy="3941505"/>
          </a:xfrm>
          <a:prstGeom prst="rect">
            <a:avLst/>
          </a:prstGeom>
          <a:noFill/>
          <a:ln w="9525">
            <a:noFill/>
            <a:miter lim="800000"/>
            <a:headEnd/>
            <a:tailEnd/>
          </a:ln>
        </p:spPr>
      </p:pic>
      <p:cxnSp>
        <p:nvCxnSpPr>
          <p:cNvPr id="7" name="Straight Arrow Connector 6"/>
          <p:cNvCxnSpPr/>
          <p:nvPr/>
        </p:nvCxnSpPr>
        <p:spPr>
          <a:xfrm>
            <a:off x="838200" y="2569893"/>
            <a:ext cx="1219200" cy="6096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1900" y="2188907"/>
            <a:ext cx="811441" cy="646331"/>
          </a:xfrm>
          <a:prstGeom prst="rect">
            <a:avLst/>
          </a:prstGeom>
          <a:noFill/>
        </p:spPr>
        <p:txBody>
          <a:bodyPr wrap="none" rtlCol="0">
            <a:spAutoFit/>
          </a:bodyPr>
          <a:lstStyle/>
          <a:p>
            <a:pPr algn="ctr"/>
            <a:r>
              <a:rPr lang="en-US" dirty="0" smtClean="0">
                <a:latin typeface="Minion Pro" pitchFamily="18" charset="0"/>
              </a:rPr>
              <a:t>white</a:t>
            </a:r>
          </a:p>
          <a:p>
            <a:r>
              <a:rPr lang="en-US" dirty="0" smtClean="0">
                <a:latin typeface="Minion Pro" pitchFamily="18" charset="0"/>
              </a:rPr>
              <a:t>matter</a:t>
            </a:r>
            <a:endParaRPr lang="en-US" dirty="0">
              <a:latin typeface="Minion Pro" pitchFamily="18" charset="0"/>
            </a:endParaRPr>
          </a:p>
        </p:txBody>
      </p:sp>
      <p:pic>
        <p:nvPicPr>
          <p:cNvPr id="9" name="Picture 8"/>
          <p:cNvPicPr>
            <a:picLocks noChangeAspect="1" noChangeArrowheads="1"/>
          </p:cNvPicPr>
          <p:nvPr/>
        </p:nvPicPr>
        <p:blipFill>
          <a:blip r:embed="rId4" cstate="print"/>
          <a:srcRect/>
          <a:stretch>
            <a:fillRect/>
          </a:stretch>
        </p:blipFill>
        <p:spPr bwMode="auto">
          <a:xfrm>
            <a:off x="4686300" y="1447800"/>
            <a:ext cx="3467100" cy="3948371"/>
          </a:xfrm>
          <a:prstGeom prst="rect">
            <a:avLst/>
          </a:prstGeom>
          <a:noFill/>
          <a:ln w="9525">
            <a:noFill/>
            <a:miter lim="800000"/>
            <a:headEnd/>
            <a:tailEnd/>
          </a:ln>
        </p:spPr>
      </p:pic>
      <p:sp>
        <p:nvSpPr>
          <p:cNvPr id="10" name="Right Arrow 9"/>
          <p:cNvSpPr/>
          <p:nvPr/>
        </p:nvSpPr>
        <p:spPr>
          <a:xfrm>
            <a:off x="4293069" y="3103305"/>
            <a:ext cx="583731" cy="547248"/>
          </a:xfrm>
          <a:prstGeom prst="rightArrow">
            <a:avLst/>
          </a:prstGeom>
          <a:gradFill flip="none" rotWithShape="1">
            <a:gsLst>
              <a:gs pos="0">
                <a:schemeClr val="bg1">
                  <a:lumMod val="65000"/>
                </a:schemeClr>
              </a:gs>
              <a:gs pos="49000">
                <a:srgbClr val="60BC60"/>
              </a:gs>
              <a:gs pos="100000">
                <a:srgbClr val="00C800"/>
              </a:gs>
            </a:gsLst>
            <a:lin ang="0" scaled="0"/>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41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36" name="Picture 2"/>
          <p:cNvPicPr>
            <a:picLocks noChangeAspect="1" noChangeArrowheads="1"/>
          </p:cNvPicPr>
          <p:nvPr/>
        </p:nvPicPr>
        <p:blipFill rotWithShape="1">
          <a:blip r:embed="rId3" cstate="print"/>
          <a:srcRect r="22019"/>
          <a:stretch/>
        </p:blipFill>
        <p:spPr bwMode="auto">
          <a:xfrm>
            <a:off x="381341" y="3029835"/>
            <a:ext cx="6476659" cy="1999365"/>
          </a:xfrm>
          <a:prstGeom prst="rect">
            <a:avLst/>
          </a:prstGeom>
          <a:noFill/>
          <a:ln w="9525">
            <a:noFill/>
            <a:miter lim="800000"/>
            <a:headEnd/>
            <a:tailEnd/>
          </a:ln>
        </p:spPr>
      </p:pic>
      <p:sp>
        <p:nvSpPr>
          <p:cNvPr id="37" name="Content Placeholder 8"/>
          <p:cNvSpPr txBox="1">
            <a:spLocks/>
          </p:cNvSpPr>
          <p:nvPr/>
        </p:nvSpPr>
        <p:spPr bwMode="auto">
          <a:xfrm>
            <a:off x="296685" y="524729"/>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Initialize the level set field and active computational domain</a:t>
            </a:r>
            <a:endParaRPr lang="nn-NO" sz="2400" dirty="0" smtClean="0">
              <a:latin typeface="Minion Pro" pitchFamily="18" charset="0"/>
            </a:endParaRPr>
          </a:p>
        </p:txBody>
      </p:sp>
      <p:grpSp>
        <p:nvGrpSpPr>
          <p:cNvPr id="38" name="Group 20"/>
          <p:cNvGrpSpPr/>
          <p:nvPr/>
        </p:nvGrpSpPr>
        <p:grpSpPr>
          <a:xfrm>
            <a:off x="6870700" y="277106"/>
            <a:ext cx="1821669" cy="1608844"/>
            <a:chOff x="4929198" y="214495"/>
            <a:chExt cx="1821669" cy="1608844"/>
          </a:xfrm>
        </p:grpSpPr>
        <p:grpSp>
          <p:nvGrpSpPr>
            <p:cNvPr id="39" name="Group 19"/>
            <p:cNvGrpSpPr/>
            <p:nvPr/>
          </p:nvGrpSpPr>
          <p:grpSpPr>
            <a:xfrm>
              <a:off x="4982776" y="214495"/>
              <a:ext cx="1660934" cy="1555215"/>
              <a:chOff x="476270" y="1357298"/>
              <a:chExt cx="8119310" cy="5214974"/>
            </a:xfrm>
          </p:grpSpPr>
          <p:grpSp>
            <p:nvGrpSpPr>
              <p:cNvPr id="41" name="Group 19"/>
              <p:cNvGrpSpPr/>
              <p:nvPr/>
            </p:nvGrpSpPr>
            <p:grpSpPr>
              <a:xfrm>
                <a:off x="2571736" y="1357298"/>
                <a:ext cx="3748102" cy="5214974"/>
                <a:chOff x="2571736" y="1357298"/>
                <a:chExt cx="3748102" cy="5214974"/>
              </a:xfrm>
            </p:grpSpPr>
            <p:sp>
              <p:nvSpPr>
                <p:cNvPr id="46" name="Rounded Rectangle 4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Flowchart: Decision 5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2" name="Group 20"/>
              <p:cNvGrpSpPr/>
              <p:nvPr/>
            </p:nvGrpSpPr>
            <p:grpSpPr>
              <a:xfrm>
                <a:off x="476270" y="2343630"/>
                <a:ext cx="8119310" cy="3800014"/>
                <a:chOff x="476270" y="2343630"/>
                <a:chExt cx="8119310" cy="3800014"/>
              </a:xfrm>
            </p:grpSpPr>
            <p:sp>
              <p:nvSpPr>
                <p:cNvPr id="43" name="Rounded Rectangle 4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Curved Left Arrow 4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0" name="Rectangle 39"/>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5009492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36" name="Picture 2"/>
          <p:cNvPicPr>
            <a:picLocks noChangeAspect="1" noChangeArrowheads="1"/>
          </p:cNvPicPr>
          <p:nvPr/>
        </p:nvPicPr>
        <p:blipFill rotWithShape="1">
          <a:blip r:embed="rId3" cstate="print"/>
          <a:srcRect r="-68"/>
          <a:stretch/>
        </p:blipFill>
        <p:spPr bwMode="auto">
          <a:xfrm>
            <a:off x="381341" y="3029835"/>
            <a:ext cx="8311028" cy="1999365"/>
          </a:xfrm>
          <a:prstGeom prst="rect">
            <a:avLst/>
          </a:prstGeom>
          <a:noFill/>
          <a:ln w="9525">
            <a:noFill/>
            <a:miter lim="800000"/>
            <a:headEnd/>
            <a:tailEnd/>
          </a:ln>
        </p:spPr>
      </p:pic>
      <p:sp>
        <p:nvSpPr>
          <p:cNvPr id="37" name="Content Placeholder 8"/>
          <p:cNvSpPr txBox="1">
            <a:spLocks/>
          </p:cNvSpPr>
          <p:nvPr/>
        </p:nvSpPr>
        <p:spPr bwMode="auto">
          <a:xfrm>
            <a:off x="296685" y="524729"/>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Initialize the level set field and active computational domain</a:t>
            </a:r>
            <a:endParaRPr lang="nn-NO" sz="2400" dirty="0" smtClean="0">
              <a:latin typeface="Minion Pro" pitchFamily="18" charset="0"/>
            </a:endParaRPr>
          </a:p>
        </p:txBody>
      </p:sp>
      <p:grpSp>
        <p:nvGrpSpPr>
          <p:cNvPr id="38" name="Group 20"/>
          <p:cNvGrpSpPr/>
          <p:nvPr/>
        </p:nvGrpSpPr>
        <p:grpSpPr>
          <a:xfrm>
            <a:off x="6870700" y="277106"/>
            <a:ext cx="1821669" cy="1608844"/>
            <a:chOff x="4929198" y="214495"/>
            <a:chExt cx="1821669" cy="1608844"/>
          </a:xfrm>
        </p:grpSpPr>
        <p:grpSp>
          <p:nvGrpSpPr>
            <p:cNvPr id="39" name="Group 19"/>
            <p:cNvGrpSpPr/>
            <p:nvPr/>
          </p:nvGrpSpPr>
          <p:grpSpPr>
            <a:xfrm>
              <a:off x="4982776" y="214495"/>
              <a:ext cx="1660934" cy="1555215"/>
              <a:chOff x="476270" y="1357298"/>
              <a:chExt cx="8119310" cy="5214974"/>
            </a:xfrm>
          </p:grpSpPr>
          <p:grpSp>
            <p:nvGrpSpPr>
              <p:cNvPr id="41" name="Group 19"/>
              <p:cNvGrpSpPr/>
              <p:nvPr/>
            </p:nvGrpSpPr>
            <p:grpSpPr>
              <a:xfrm>
                <a:off x="2571736" y="1357298"/>
                <a:ext cx="3748102" cy="5214974"/>
                <a:chOff x="2571736" y="1357298"/>
                <a:chExt cx="3748102" cy="5214974"/>
              </a:xfrm>
            </p:grpSpPr>
            <p:sp>
              <p:nvSpPr>
                <p:cNvPr id="46" name="Rounded Rectangle 4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Flowchart: Decision 5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2" name="Group 20"/>
              <p:cNvGrpSpPr/>
              <p:nvPr/>
            </p:nvGrpSpPr>
            <p:grpSpPr>
              <a:xfrm>
                <a:off x="476270" y="2343630"/>
                <a:ext cx="8119310" cy="3800014"/>
                <a:chOff x="476270" y="2343630"/>
                <a:chExt cx="8119310" cy="3800014"/>
              </a:xfrm>
            </p:grpSpPr>
            <p:sp>
              <p:nvSpPr>
                <p:cNvPr id="43" name="Rounded Rectangle 4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Curved Left Arrow 4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0" name="Rectangle 39"/>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36670937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84132" y="209550"/>
            <a:ext cx="2202669" cy="1676400"/>
            <a:chOff x="6477000" y="209550"/>
            <a:chExt cx="2202669" cy="1676400"/>
          </a:xfrm>
        </p:grpSpPr>
        <p:grpSp>
          <p:nvGrpSpPr>
            <p:cNvPr id="24" name="Group 20"/>
            <p:cNvGrpSpPr/>
            <p:nvPr/>
          </p:nvGrpSpPr>
          <p:grpSpPr>
            <a:xfrm>
              <a:off x="6858000" y="277106"/>
              <a:ext cx="1821669" cy="1608844"/>
              <a:chOff x="4929198" y="214495"/>
              <a:chExt cx="1821669" cy="1608844"/>
            </a:xfrm>
          </p:grpSpPr>
          <p:grpSp>
            <p:nvGrpSpPr>
              <p:cNvPr id="27" name="Group 19"/>
              <p:cNvGrpSpPr/>
              <p:nvPr/>
            </p:nvGrpSpPr>
            <p:grpSpPr>
              <a:xfrm>
                <a:off x="4982776" y="214495"/>
                <a:ext cx="1660934" cy="1555215"/>
                <a:chOff x="476270" y="1357298"/>
                <a:chExt cx="8119310" cy="5214974"/>
              </a:xfrm>
            </p:grpSpPr>
            <p:grpSp>
              <p:nvGrpSpPr>
                <p:cNvPr id="29" name="Group 19"/>
                <p:cNvGrpSpPr/>
                <p:nvPr/>
              </p:nvGrpSpPr>
              <p:grpSpPr>
                <a:xfrm>
                  <a:off x="2571736" y="1357298"/>
                  <a:ext cx="3748102" cy="5214974"/>
                  <a:chOff x="2571736" y="1357298"/>
                  <a:chExt cx="3748102" cy="5214974"/>
                </a:xfrm>
              </p:grpSpPr>
              <p:sp>
                <p:nvSpPr>
                  <p:cNvPr id="34" name="Rounded Rectangle 3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Rounded Rectangle 5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Down Arrow 53"/>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Rounded Rectangle 54"/>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Down Arrow 55"/>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Flowchart: Decision 56"/>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0" name="Group 20"/>
                <p:cNvGrpSpPr/>
                <p:nvPr/>
              </p:nvGrpSpPr>
              <p:grpSpPr>
                <a:xfrm>
                  <a:off x="476270" y="2343630"/>
                  <a:ext cx="8119310" cy="3800014"/>
                  <a:chOff x="476270" y="2343630"/>
                  <a:chExt cx="8119310" cy="3800014"/>
                </a:xfrm>
              </p:grpSpPr>
              <p:sp>
                <p:nvSpPr>
                  <p:cNvPr id="31" name="Rounded Rectangle 3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2" name="Down Arrow 3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Curved Left Arrow 3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8" name="Rectangle 2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1" name="Content Placeholder 8"/>
          <p:cNvSpPr txBox="1">
            <a:spLocks/>
          </p:cNvSpPr>
          <p:nvPr/>
        </p:nvSpPr>
        <p:spPr bwMode="auto">
          <a:xfrm>
            <a:off x="525285" y="700531"/>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Update the level set field at active voxels </a:t>
            </a:r>
            <a:endParaRPr lang="nn-NO" sz="2400" dirty="0" smtClean="0">
              <a:latin typeface="Minion Pro" pitchFamily="18" charset="0"/>
            </a:endParaRPr>
          </a:p>
        </p:txBody>
      </p:sp>
    </p:spTree>
    <p:extLst>
      <p:ext uri="{BB962C8B-B14F-4D97-AF65-F5344CB8AC3E}">
        <p14:creationId xmlns:p14="http://schemas.microsoft.com/office/powerpoint/2010/main" val="197794586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84132" y="209550"/>
            <a:ext cx="2202669" cy="1676400"/>
            <a:chOff x="6477000" y="209550"/>
            <a:chExt cx="2202669" cy="1676400"/>
          </a:xfrm>
        </p:grpSpPr>
        <p:grpSp>
          <p:nvGrpSpPr>
            <p:cNvPr id="24" name="Group 20"/>
            <p:cNvGrpSpPr/>
            <p:nvPr/>
          </p:nvGrpSpPr>
          <p:grpSpPr>
            <a:xfrm>
              <a:off x="6858000" y="277106"/>
              <a:ext cx="1821669" cy="1608844"/>
              <a:chOff x="4929198" y="214495"/>
              <a:chExt cx="1821669" cy="1608844"/>
            </a:xfrm>
          </p:grpSpPr>
          <p:grpSp>
            <p:nvGrpSpPr>
              <p:cNvPr id="27" name="Group 19"/>
              <p:cNvGrpSpPr/>
              <p:nvPr/>
            </p:nvGrpSpPr>
            <p:grpSpPr>
              <a:xfrm>
                <a:off x="4982776" y="214495"/>
                <a:ext cx="1660934" cy="1555215"/>
                <a:chOff x="476270" y="1357298"/>
                <a:chExt cx="8119310" cy="5214974"/>
              </a:xfrm>
            </p:grpSpPr>
            <p:grpSp>
              <p:nvGrpSpPr>
                <p:cNvPr id="29" name="Group 19"/>
                <p:cNvGrpSpPr/>
                <p:nvPr/>
              </p:nvGrpSpPr>
              <p:grpSpPr>
                <a:xfrm>
                  <a:off x="2571736" y="1357298"/>
                  <a:ext cx="3748102" cy="5214974"/>
                  <a:chOff x="2571736" y="1357298"/>
                  <a:chExt cx="3748102" cy="5214974"/>
                </a:xfrm>
              </p:grpSpPr>
              <p:sp>
                <p:nvSpPr>
                  <p:cNvPr id="34" name="Rounded Rectangle 3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Rounded Rectangle 5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Down Arrow 53"/>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Rounded Rectangle 54"/>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Down Arrow 55"/>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Flowchart: Decision 56"/>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0" name="Group 20"/>
                <p:cNvGrpSpPr/>
                <p:nvPr/>
              </p:nvGrpSpPr>
              <p:grpSpPr>
                <a:xfrm>
                  <a:off x="476270" y="2343630"/>
                  <a:ext cx="8119310" cy="3800014"/>
                  <a:chOff x="476270" y="2343630"/>
                  <a:chExt cx="8119310" cy="3800014"/>
                </a:xfrm>
              </p:grpSpPr>
              <p:sp>
                <p:nvSpPr>
                  <p:cNvPr id="31" name="Rounded Rectangle 3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2" name="Down Arrow 3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Curved Left Arrow 3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8" name="Rectangle 2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1" name="Content Placeholder 8"/>
          <p:cNvSpPr txBox="1">
            <a:spLocks/>
          </p:cNvSpPr>
          <p:nvPr/>
        </p:nvSpPr>
        <p:spPr bwMode="auto">
          <a:xfrm>
            <a:off x="525285" y="700531"/>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Update the level set field at active voxels </a:t>
            </a:r>
            <a:endParaRPr lang="nn-NO" sz="2400" dirty="0" smtClean="0">
              <a:latin typeface="Minion Pro" pitchFamily="18" charset="0"/>
            </a:endParaRPr>
          </a:p>
        </p:txBody>
      </p:sp>
      <p:pic>
        <p:nvPicPr>
          <p:cNvPr id="22" name="Picture 2"/>
          <p:cNvPicPr>
            <a:picLocks noChangeAspect="1" noChangeArrowheads="1"/>
          </p:cNvPicPr>
          <p:nvPr/>
        </p:nvPicPr>
        <p:blipFill rotWithShape="1">
          <a:blip r:embed="rId3" cstate="print"/>
          <a:srcRect r="57500"/>
          <a:stretch/>
        </p:blipFill>
        <p:spPr bwMode="auto">
          <a:xfrm>
            <a:off x="1066799" y="2514600"/>
            <a:ext cx="2914651" cy="3359873"/>
          </a:xfrm>
          <a:prstGeom prst="rect">
            <a:avLst/>
          </a:prstGeom>
          <a:noFill/>
          <a:ln w="9525">
            <a:noFill/>
            <a:miter lim="800000"/>
            <a:headEnd/>
            <a:tailEnd/>
          </a:ln>
        </p:spPr>
      </p:pic>
    </p:spTree>
    <p:extLst>
      <p:ext uri="{BB962C8B-B14F-4D97-AF65-F5344CB8AC3E}">
        <p14:creationId xmlns:p14="http://schemas.microsoft.com/office/powerpoint/2010/main" val="178356514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84132" y="209550"/>
            <a:ext cx="2202669" cy="1676400"/>
            <a:chOff x="6477000" y="209550"/>
            <a:chExt cx="2202669" cy="1676400"/>
          </a:xfrm>
        </p:grpSpPr>
        <p:grpSp>
          <p:nvGrpSpPr>
            <p:cNvPr id="24" name="Group 20"/>
            <p:cNvGrpSpPr/>
            <p:nvPr/>
          </p:nvGrpSpPr>
          <p:grpSpPr>
            <a:xfrm>
              <a:off x="6858000" y="277106"/>
              <a:ext cx="1821669" cy="1608844"/>
              <a:chOff x="4929198" y="214495"/>
              <a:chExt cx="1821669" cy="1608844"/>
            </a:xfrm>
          </p:grpSpPr>
          <p:grpSp>
            <p:nvGrpSpPr>
              <p:cNvPr id="27" name="Group 19"/>
              <p:cNvGrpSpPr/>
              <p:nvPr/>
            </p:nvGrpSpPr>
            <p:grpSpPr>
              <a:xfrm>
                <a:off x="4982776" y="214495"/>
                <a:ext cx="1660934" cy="1555215"/>
                <a:chOff x="476270" y="1357298"/>
                <a:chExt cx="8119310" cy="5214974"/>
              </a:xfrm>
            </p:grpSpPr>
            <p:grpSp>
              <p:nvGrpSpPr>
                <p:cNvPr id="29" name="Group 19"/>
                <p:cNvGrpSpPr/>
                <p:nvPr/>
              </p:nvGrpSpPr>
              <p:grpSpPr>
                <a:xfrm>
                  <a:off x="2571736" y="1357298"/>
                  <a:ext cx="3748102" cy="5214974"/>
                  <a:chOff x="2571736" y="1357298"/>
                  <a:chExt cx="3748102" cy="5214974"/>
                </a:xfrm>
              </p:grpSpPr>
              <p:sp>
                <p:nvSpPr>
                  <p:cNvPr id="34" name="Rounded Rectangle 3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Rounded Rectangle 5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Down Arrow 53"/>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Rounded Rectangle 54"/>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Down Arrow 55"/>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Flowchart: Decision 56"/>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0" name="Group 20"/>
                <p:cNvGrpSpPr/>
                <p:nvPr/>
              </p:nvGrpSpPr>
              <p:grpSpPr>
                <a:xfrm>
                  <a:off x="476270" y="2343630"/>
                  <a:ext cx="8119310" cy="3800014"/>
                  <a:chOff x="476270" y="2343630"/>
                  <a:chExt cx="8119310" cy="3800014"/>
                </a:xfrm>
              </p:grpSpPr>
              <p:sp>
                <p:nvSpPr>
                  <p:cNvPr id="31" name="Rounded Rectangle 3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2" name="Down Arrow 3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Curved Left Arrow 3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8" name="Rectangle 2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1" name="Content Placeholder 8"/>
          <p:cNvSpPr txBox="1">
            <a:spLocks/>
          </p:cNvSpPr>
          <p:nvPr/>
        </p:nvSpPr>
        <p:spPr bwMode="auto">
          <a:xfrm>
            <a:off x="525285" y="700531"/>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Update the level set field at active voxels </a:t>
            </a:r>
            <a:endParaRPr lang="nn-NO" sz="2400" dirty="0" smtClean="0">
              <a:latin typeface="Minion Pro" pitchFamily="18" charset="0"/>
            </a:endParaRPr>
          </a:p>
        </p:txBody>
      </p:sp>
      <p:pic>
        <p:nvPicPr>
          <p:cNvPr id="22" name="Picture 2"/>
          <p:cNvPicPr>
            <a:picLocks noChangeAspect="1" noChangeArrowheads="1"/>
          </p:cNvPicPr>
          <p:nvPr/>
        </p:nvPicPr>
        <p:blipFill>
          <a:blip r:embed="rId3" cstate="print"/>
          <a:srcRect/>
          <a:stretch>
            <a:fillRect/>
          </a:stretch>
        </p:blipFill>
        <p:spPr bwMode="auto">
          <a:xfrm>
            <a:off x="1066799" y="2514600"/>
            <a:ext cx="6858001" cy="3359873"/>
          </a:xfrm>
          <a:prstGeom prst="rect">
            <a:avLst/>
          </a:prstGeom>
          <a:noFill/>
          <a:ln w="9525">
            <a:noFill/>
            <a:miter lim="800000"/>
            <a:headEnd/>
            <a:tailEnd/>
          </a:ln>
        </p:spPr>
      </p:pic>
    </p:spTree>
    <p:extLst>
      <p:ext uri="{BB962C8B-B14F-4D97-AF65-F5344CB8AC3E}">
        <p14:creationId xmlns:p14="http://schemas.microsoft.com/office/powerpoint/2010/main" val="351366678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grpSp>
        <p:nvGrpSpPr>
          <p:cNvPr id="24" name="Group 23"/>
          <p:cNvGrpSpPr/>
          <p:nvPr/>
        </p:nvGrpSpPr>
        <p:grpSpPr>
          <a:xfrm>
            <a:off x="6484132" y="209550"/>
            <a:ext cx="2202669" cy="1676400"/>
            <a:chOff x="6477000" y="209550"/>
            <a:chExt cx="2202669" cy="1676400"/>
          </a:xfrm>
        </p:grpSpPr>
        <p:grpSp>
          <p:nvGrpSpPr>
            <p:cNvPr id="25" name="Group 20"/>
            <p:cNvGrpSpPr/>
            <p:nvPr/>
          </p:nvGrpSpPr>
          <p:grpSpPr>
            <a:xfrm>
              <a:off x="6911578" y="277106"/>
              <a:ext cx="1768091" cy="1608844"/>
              <a:chOff x="4982776" y="214495"/>
              <a:chExt cx="1768091" cy="1608844"/>
            </a:xfrm>
          </p:grpSpPr>
          <p:grpSp>
            <p:nvGrpSpPr>
              <p:cNvPr id="28" name="Group 19"/>
              <p:cNvGrpSpPr/>
              <p:nvPr/>
            </p:nvGrpSpPr>
            <p:grpSpPr>
              <a:xfrm>
                <a:off x="4982776" y="214495"/>
                <a:ext cx="1660934" cy="1555215"/>
                <a:chOff x="476270" y="1357298"/>
                <a:chExt cx="8119310" cy="5214974"/>
              </a:xfrm>
            </p:grpSpPr>
            <p:grpSp>
              <p:nvGrpSpPr>
                <p:cNvPr id="30" name="Group 19"/>
                <p:cNvGrpSpPr/>
                <p:nvPr/>
              </p:nvGrpSpPr>
              <p:grpSpPr>
                <a:xfrm>
                  <a:off x="2571736" y="1357298"/>
                  <a:ext cx="3748102" cy="5214974"/>
                  <a:chOff x="2571736" y="1357298"/>
                  <a:chExt cx="3748102" cy="5214974"/>
                </a:xfrm>
              </p:grpSpPr>
              <p:sp>
                <p:nvSpPr>
                  <p:cNvPr id="35" name="Rounded Rectangle 3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Flowchart: Decision 6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1" name="Group 20"/>
                <p:cNvGrpSpPr/>
                <p:nvPr/>
              </p:nvGrpSpPr>
              <p:grpSpPr>
                <a:xfrm>
                  <a:off x="476270" y="2343630"/>
                  <a:ext cx="8119310" cy="3800014"/>
                  <a:chOff x="476270" y="2343630"/>
                  <a:chExt cx="8119310" cy="3800014"/>
                </a:xfrm>
              </p:grpSpPr>
              <p:sp>
                <p:nvSpPr>
                  <p:cNvPr id="32" name="Rounded Rectangle 3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Down Arrow 3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Curved Left Arrow 3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9" name="Rectangle 2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6" name="Rectangle 2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7" name="Content Placeholder 8"/>
          <p:cNvSpPr txBox="1">
            <a:spLocks/>
          </p:cNvSpPr>
          <p:nvPr/>
        </p:nvSpPr>
        <p:spPr bwMode="auto">
          <a:xfrm>
            <a:off x="525285" y="700531"/>
            <a:ext cx="6408919" cy="804422"/>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Voxels changing in space and time form the new active computational domain</a:t>
            </a:r>
            <a:endParaRPr lang="nn-NO" sz="2400" dirty="0" smtClean="0">
              <a:latin typeface="Minion Pro" pitchFamily="18" charset="0"/>
            </a:endParaRPr>
          </a:p>
        </p:txBody>
      </p:sp>
    </p:spTree>
    <p:extLst>
      <p:ext uri="{BB962C8B-B14F-4D97-AF65-F5344CB8AC3E}">
        <p14:creationId xmlns:p14="http://schemas.microsoft.com/office/powerpoint/2010/main" val="44766296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grpSp>
        <p:nvGrpSpPr>
          <p:cNvPr id="24" name="Group 23"/>
          <p:cNvGrpSpPr/>
          <p:nvPr/>
        </p:nvGrpSpPr>
        <p:grpSpPr>
          <a:xfrm>
            <a:off x="6484132" y="209550"/>
            <a:ext cx="2202669" cy="1676400"/>
            <a:chOff x="6477000" y="209550"/>
            <a:chExt cx="2202669" cy="1676400"/>
          </a:xfrm>
        </p:grpSpPr>
        <p:grpSp>
          <p:nvGrpSpPr>
            <p:cNvPr id="25" name="Group 20"/>
            <p:cNvGrpSpPr/>
            <p:nvPr/>
          </p:nvGrpSpPr>
          <p:grpSpPr>
            <a:xfrm>
              <a:off x="6911578" y="277106"/>
              <a:ext cx="1768091" cy="1608844"/>
              <a:chOff x="4982776" y="214495"/>
              <a:chExt cx="1768091" cy="1608844"/>
            </a:xfrm>
          </p:grpSpPr>
          <p:grpSp>
            <p:nvGrpSpPr>
              <p:cNvPr id="28" name="Group 19"/>
              <p:cNvGrpSpPr/>
              <p:nvPr/>
            </p:nvGrpSpPr>
            <p:grpSpPr>
              <a:xfrm>
                <a:off x="4982776" y="214495"/>
                <a:ext cx="1660934" cy="1555215"/>
                <a:chOff x="476270" y="1357298"/>
                <a:chExt cx="8119310" cy="5214974"/>
              </a:xfrm>
            </p:grpSpPr>
            <p:grpSp>
              <p:nvGrpSpPr>
                <p:cNvPr id="30" name="Group 19"/>
                <p:cNvGrpSpPr/>
                <p:nvPr/>
              </p:nvGrpSpPr>
              <p:grpSpPr>
                <a:xfrm>
                  <a:off x="2571736" y="1357298"/>
                  <a:ext cx="3748102" cy="5214974"/>
                  <a:chOff x="2571736" y="1357298"/>
                  <a:chExt cx="3748102" cy="5214974"/>
                </a:xfrm>
              </p:grpSpPr>
              <p:sp>
                <p:nvSpPr>
                  <p:cNvPr id="35" name="Rounded Rectangle 3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Flowchart: Decision 6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1" name="Group 20"/>
                <p:cNvGrpSpPr/>
                <p:nvPr/>
              </p:nvGrpSpPr>
              <p:grpSpPr>
                <a:xfrm>
                  <a:off x="476270" y="2343630"/>
                  <a:ext cx="8119310" cy="3800014"/>
                  <a:chOff x="476270" y="2343630"/>
                  <a:chExt cx="8119310" cy="3800014"/>
                </a:xfrm>
              </p:grpSpPr>
              <p:sp>
                <p:nvSpPr>
                  <p:cNvPr id="32" name="Rounded Rectangle 3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Down Arrow 3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Curved Left Arrow 3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9" name="Rectangle 2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6" name="Rectangle 2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2"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space</a:t>
            </a:r>
          </a:p>
        </p:txBody>
      </p:sp>
    </p:spTree>
    <p:extLst>
      <p:ext uri="{BB962C8B-B14F-4D97-AF65-F5344CB8AC3E}">
        <p14:creationId xmlns:p14="http://schemas.microsoft.com/office/powerpoint/2010/main" val="10575095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grpSp>
        <p:nvGrpSpPr>
          <p:cNvPr id="24" name="Group 23"/>
          <p:cNvGrpSpPr/>
          <p:nvPr/>
        </p:nvGrpSpPr>
        <p:grpSpPr>
          <a:xfrm>
            <a:off x="6484132" y="209550"/>
            <a:ext cx="2202669" cy="1676400"/>
            <a:chOff x="6477000" y="209550"/>
            <a:chExt cx="2202669" cy="1676400"/>
          </a:xfrm>
        </p:grpSpPr>
        <p:grpSp>
          <p:nvGrpSpPr>
            <p:cNvPr id="25" name="Group 20"/>
            <p:cNvGrpSpPr/>
            <p:nvPr/>
          </p:nvGrpSpPr>
          <p:grpSpPr>
            <a:xfrm>
              <a:off x="6911578" y="277106"/>
              <a:ext cx="1768091" cy="1608844"/>
              <a:chOff x="4982776" y="214495"/>
              <a:chExt cx="1768091" cy="1608844"/>
            </a:xfrm>
          </p:grpSpPr>
          <p:grpSp>
            <p:nvGrpSpPr>
              <p:cNvPr id="28" name="Group 19"/>
              <p:cNvGrpSpPr/>
              <p:nvPr/>
            </p:nvGrpSpPr>
            <p:grpSpPr>
              <a:xfrm>
                <a:off x="4982776" y="214495"/>
                <a:ext cx="1660934" cy="1555215"/>
                <a:chOff x="476270" y="1357298"/>
                <a:chExt cx="8119310" cy="5214974"/>
              </a:xfrm>
            </p:grpSpPr>
            <p:grpSp>
              <p:nvGrpSpPr>
                <p:cNvPr id="30" name="Group 19"/>
                <p:cNvGrpSpPr/>
                <p:nvPr/>
              </p:nvGrpSpPr>
              <p:grpSpPr>
                <a:xfrm>
                  <a:off x="2571736" y="1357298"/>
                  <a:ext cx="3748102" cy="5214974"/>
                  <a:chOff x="2571736" y="1357298"/>
                  <a:chExt cx="3748102" cy="5214974"/>
                </a:xfrm>
              </p:grpSpPr>
              <p:sp>
                <p:nvSpPr>
                  <p:cNvPr id="35" name="Rounded Rectangle 3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Flowchart: Decision 6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1" name="Group 20"/>
                <p:cNvGrpSpPr/>
                <p:nvPr/>
              </p:nvGrpSpPr>
              <p:grpSpPr>
                <a:xfrm>
                  <a:off x="476270" y="2343630"/>
                  <a:ext cx="8119310" cy="3800014"/>
                  <a:chOff x="476270" y="2343630"/>
                  <a:chExt cx="8119310" cy="3800014"/>
                </a:xfrm>
              </p:grpSpPr>
              <p:sp>
                <p:nvSpPr>
                  <p:cNvPr id="32" name="Rounded Rectangle 3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Down Arrow 3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Curved Left Arrow 3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9" name="Rectangle 2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6" name="Rectangle 2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2"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space</a:t>
            </a:r>
          </a:p>
        </p:txBody>
      </p:sp>
      <p:pic>
        <p:nvPicPr>
          <p:cNvPr id="63" name="Picture 2"/>
          <p:cNvPicPr>
            <a:picLocks noChangeAspect="1" noChangeArrowheads="1"/>
          </p:cNvPicPr>
          <p:nvPr/>
        </p:nvPicPr>
        <p:blipFill rotWithShape="1">
          <a:blip r:embed="rId3" cstate="print"/>
          <a:srcRect r="66299"/>
          <a:stretch/>
        </p:blipFill>
        <p:spPr bwMode="auto">
          <a:xfrm>
            <a:off x="685800" y="2550563"/>
            <a:ext cx="2619375" cy="3358636"/>
          </a:xfrm>
          <a:prstGeom prst="rect">
            <a:avLst/>
          </a:prstGeom>
          <a:noFill/>
          <a:ln w="9525">
            <a:noFill/>
            <a:miter lim="800000"/>
            <a:headEnd/>
            <a:tailEnd/>
          </a:ln>
        </p:spPr>
      </p:pic>
    </p:spTree>
    <p:extLst>
      <p:ext uri="{BB962C8B-B14F-4D97-AF65-F5344CB8AC3E}">
        <p14:creationId xmlns:p14="http://schemas.microsoft.com/office/powerpoint/2010/main" val="41516505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grpSp>
        <p:nvGrpSpPr>
          <p:cNvPr id="24" name="Group 23"/>
          <p:cNvGrpSpPr/>
          <p:nvPr/>
        </p:nvGrpSpPr>
        <p:grpSpPr>
          <a:xfrm>
            <a:off x="6484132" y="209550"/>
            <a:ext cx="2202669" cy="1676400"/>
            <a:chOff x="6477000" y="209550"/>
            <a:chExt cx="2202669" cy="1676400"/>
          </a:xfrm>
        </p:grpSpPr>
        <p:grpSp>
          <p:nvGrpSpPr>
            <p:cNvPr id="25" name="Group 20"/>
            <p:cNvGrpSpPr/>
            <p:nvPr/>
          </p:nvGrpSpPr>
          <p:grpSpPr>
            <a:xfrm>
              <a:off x="6911578" y="277106"/>
              <a:ext cx="1768091" cy="1608844"/>
              <a:chOff x="4982776" y="214495"/>
              <a:chExt cx="1768091" cy="1608844"/>
            </a:xfrm>
          </p:grpSpPr>
          <p:grpSp>
            <p:nvGrpSpPr>
              <p:cNvPr id="28" name="Group 19"/>
              <p:cNvGrpSpPr/>
              <p:nvPr/>
            </p:nvGrpSpPr>
            <p:grpSpPr>
              <a:xfrm>
                <a:off x="4982776" y="214495"/>
                <a:ext cx="1660934" cy="1555215"/>
                <a:chOff x="476270" y="1357298"/>
                <a:chExt cx="8119310" cy="5214974"/>
              </a:xfrm>
            </p:grpSpPr>
            <p:grpSp>
              <p:nvGrpSpPr>
                <p:cNvPr id="30" name="Group 19"/>
                <p:cNvGrpSpPr/>
                <p:nvPr/>
              </p:nvGrpSpPr>
              <p:grpSpPr>
                <a:xfrm>
                  <a:off x="2571736" y="1357298"/>
                  <a:ext cx="3748102" cy="5214974"/>
                  <a:chOff x="2571736" y="1357298"/>
                  <a:chExt cx="3748102" cy="5214974"/>
                </a:xfrm>
              </p:grpSpPr>
              <p:sp>
                <p:nvSpPr>
                  <p:cNvPr id="35" name="Rounded Rectangle 3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Flowchart: Decision 6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1" name="Group 20"/>
                <p:cNvGrpSpPr/>
                <p:nvPr/>
              </p:nvGrpSpPr>
              <p:grpSpPr>
                <a:xfrm>
                  <a:off x="476270" y="2343630"/>
                  <a:ext cx="8119310" cy="3800014"/>
                  <a:chOff x="476270" y="2343630"/>
                  <a:chExt cx="8119310" cy="3800014"/>
                </a:xfrm>
              </p:grpSpPr>
              <p:sp>
                <p:nvSpPr>
                  <p:cNvPr id="32" name="Rounded Rectangle 3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Down Arrow 3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Curved Left Arrow 3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9" name="Rectangle 2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6" name="Rectangle 2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2"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space</a:t>
            </a:r>
          </a:p>
        </p:txBody>
      </p:sp>
      <p:pic>
        <p:nvPicPr>
          <p:cNvPr id="63" name="Picture 2"/>
          <p:cNvPicPr>
            <a:picLocks noChangeAspect="1" noChangeArrowheads="1"/>
          </p:cNvPicPr>
          <p:nvPr/>
        </p:nvPicPr>
        <p:blipFill>
          <a:blip r:embed="rId3" cstate="print"/>
          <a:srcRect/>
          <a:stretch>
            <a:fillRect/>
          </a:stretch>
        </p:blipFill>
        <p:spPr bwMode="auto">
          <a:xfrm>
            <a:off x="685800" y="2550563"/>
            <a:ext cx="7772396" cy="3358636"/>
          </a:xfrm>
          <a:prstGeom prst="rect">
            <a:avLst/>
          </a:prstGeom>
          <a:noFill/>
          <a:ln w="9525">
            <a:noFill/>
            <a:miter lim="800000"/>
            <a:headEnd/>
            <a:tailEnd/>
          </a:ln>
        </p:spPr>
      </p:pic>
    </p:spTree>
    <p:extLst>
      <p:ext uri="{BB962C8B-B14F-4D97-AF65-F5344CB8AC3E}">
        <p14:creationId xmlns:p14="http://schemas.microsoft.com/office/powerpoint/2010/main" val="261016986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6"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time</a:t>
            </a:r>
          </a:p>
        </p:txBody>
      </p:sp>
      <p:grpSp>
        <p:nvGrpSpPr>
          <p:cNvPr id="38" name="Group 23"/>
          <p:cNvGrpSpPr/>
          <p:nvPr/>
        </p:nvGrpSpPr>
        <p:grpSpPr>
          <a:xfrm>
            <a:off x="6484132" y="209550"/>
            <a:ext cx="2202669" cy="1676400"/>
            <a:chOff x="6477000" y="209550"/>
            <a:chExt cx="2202669" cy="1676400"/>
          </a:xfrm>
        </p:grpSpPr>
        <p:grpSp>
          <p:nvGrpSpPr>
            <p:cNvPr id="39" name="Group 20"/>
            <p:cNvGrpSpPr/>
            <p:nvPr/>
          </p:nvGrpSpPr>
          <p:grpSpPr>
            <a:xfrm>
              <a:off x="6911578" y="277106"/>
              <a:ext cx="1768091" cy="1608844"/>
              <a:chOff x="4982776" y="214495"/>
              <a:chExt cx="1768091" cy="1608844"/>
            </a:xfrm>
          </p:grpSpPr>
          <p:grpSp>
            <p:nvGrpSpPr>
              <p:cNvPr id="42" name="Group 19"/>
              <p:cNvGrpSpPr/>
              <p:nvPr/>
            </p:nvGrpSpPr>
            <p:grpSpPr>
              <a:xfrm>
                <a:off x="4982776" y="214495"/>
                <a:ext cx="1660934" cy="1555215"/>
                <a:chOff x="476270" y="1357298"/>
                <a:chExt cx="8119310" cy="5214974"/>
              </a:xfrm>
            </p:grpSpPr>
            <p:grpSp>
              <p:nvGrpSpPr>
                <p:cNvPr id="44" name="Group 19"/>
                <p:cNvGrpSpPr/>
                <p:nvPr/>
              </p:nvGrpSpPr>
              <p:grpSpPr>
                <a:xfrm>
                  <a:off x="2571736" y="1357298"/>
                  <a:ext cx="3748102" cy="5214974"/>
                  <a:chOff x="2571736" y="1357298"/>
                  <a:chExt cx="3748102" cy="5214974"/>
                </a:xfrm>
              </p:grpSpPr>
              <p:sp>
                <p:nvSpPr>
                  <p:cNvPr id="49" name="Rounded Rectangle 4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Down Arrow 4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Rounded Rectangle 5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Down Arrow 5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Rounded Rectangle 5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Down Arrow 5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Flowchart: Decision 5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5" name="Group 20"/>
                <p:cNvGrpSpPr/>
                <p:nvPr/>
              </p:nvGrpSpPr>
              <p:grpSpPr>
                <a:xfrm>
                  <a:off x="476270" y="2343630"/>
                  <a:ext cx="8119310" cy="3800014"/>
                  <a:chOff x="476270" y="2343630"/>
                  <a:chExt cx="8119310" cy="3800014"/>
                </a:xfrm>
              </p:grpSpPr>
              <p:sp>
                <p:nvSpPr>
                  <p:cNvPr id="46" name="Rounded Rectangle 4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Curved Left Arrow 4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3" name="Rectangle 42"/>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0" name="Rectangle 39"/>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40749221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t="4407"/>
          <a:stretch>
            <a:fillRect/>
          </a:stretch>
        </p:blipFill>
        <p:spPr bwMode="auto">
          <a:xfrm>
            <a:off x="95797" y="1310719"/>
            <a:ext cx="8819603" cy="4251881"/>
          </a:xfrm>
          <a:prstGeom prst="rect">
            <a:avLst/>
          </a:prstGeom>
          <a:noFill/>
          <a:ln w="9525">
            <a:noFill/>
            <a:miter lim="800000"/>
            <a:headEnd/>
            <a:tailEnd/>
          </a:ln>
        </p:spPr>
      </p:pic>
      <p:sp>
        <p:nvSpPr>
          <p:cNvPr id="8" name="Title 7"/>
          <p:cNvSpPr>
            <a:spLocks noGrp="1"/>
          </p:cNvSpPr>
          <p:nvPr>
            <p:ph type="title"/>
          </p:nvPr>
        </p:nvSpPr>
        <p:spPr>
          <a:xfrm>
            <a:off x="0" y="76200"/>
            <a:ext cx="9144000" cy="1143000"/>
          </a:xfrm>
        </p:spPr>
        <p:txBody>
          <a:bodyPr>
            <a:normAutofit fontScale="90000"/>
          </a:bodyPr>
          <a:lstStyle/>
          <a:p>
            <a:r>
              <a:rPr lang="en-US" sz="3600" dirty="0" smtClean="0">
                <a:latin typeface="Minion Pro" pitchFamily="18" charset="0"/>
              </a:rPr>
              <a:t>Synergy Between Segmentation and Visualization</a:t>
            </a:r>
            <a:endParaRPr lang="en-US" sz="3600" dirty="0">
              <a:latin typeface="Minion Pro" pitchFamily="18" charset="0"/>
            </a:endParaRPr>
          </a:p>
        </p:txBody>
      </p:sp>
      <p:sp>
        <p:nvSpPr>
          <p:cNvPr id="9" name="Rectangle 8"/>
          <p:cNvSpPr/>
          <p:nvPr/>
        </p:nvSpPr>
        <p:spPr>
          <a:xfrm>
            <a:off x="7172872" y="5181600"/>
            <a:ext cx="1742528" cy="369332"/>
          </a:xfrm>
          <a:prstGeom prst="rect">
            <a:avLst/>
          </a:prstGeom>
        </p:spPr>
        <p:txBody>
          <a:bodyPr wrap="none">
            <a:spAutoFit/>
          </a:bodyPr>
          <a:lstStyle/>
          <a:p>
            <a:r>
              <a:rPr lang="en-US" dirty="0" smtClean="0">
                <a:latin typeface="Minion Pro" pitchFamily="18" charset="0"/>
              </a:rPr>
              <a:t>[</a:t>
            </a:r>
            <a:r>
              <a:rPr lang="nn-NO" dirty="0" smtClean="0">
                <a:latin typeface="Minion Pro" pitchFamily="18" charset="0"/>
              </a:rPr>
              <a:t>Hadwiger 2004]</a:t>
            </a:r>
            <a:endParaRPr lang="en-US" dirty="0">
              <a:latin typeface="Minion Pro" pitchFamily="18" charset="0"/>
            </a:endParaRPr>
          </a:p>
        </p:txBody>
      </p:sp>
    </p:spTree>
    <p:extLst>
      <p:ext uri="{BB962C8B-B14F-4D97-AF65-F5344CB8AC3E}">
        <p14:creationId xmlns:p14="http://schemas.microsoft.com/office/powerpoint/2010/main" val="232311958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6"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time</a:t>
            </a:r>
          </a:p>
        </p:txBody>
      </p:sp>
      <p:pic>
        <p:nvPicPr>
          <p:cNvPr id="37" name="Picture 2"/>
          <p:cNvPicPr>
            <a:picLocks noChangeAspect="1" noChangeArrowheads="1"/>
          </p:cNvPicPr>
          <p:nvPr/>
        </p:nvPicPr>
        <p:blipFill rotWithShape="1">
          <a:blip r:embed="rId3" cstate="print"/>
          <a:srcRect r="80526"/>
          <a:stretch/>
        </p:blipFill>
        <p:spPr bwMode="auto">
          <a:xfrm>
            <a:off x="454189" y="2057400"/>
            <a:ext cx="1603211" cy="4239347"/>
          </a:xfrm>
          <a:prstGeom prst="rect">
            <a:avLst/>
          </a:prstGeom>
          <a:noFill/>
          <a:ln w="9525">
            <a:noFill/>
            <a:miter lim="800000"/>
            <a:headEnd/>
            <a:tailEnd/>
          </a:ln>
        </p:spPr>
      </p:pic>
      <p:grpSp>
        <p:nvGrpSpPr>
          <p:cNvPr id="38" name="Group 23"/>
          <p:cNvGrpSpPr/>
          <p:nvPr/>
        </p:nvGrpSpPr>
        <p:grpSpPr>
          <a:xfrm>
            <a:off x="6484132" y="209550"/>
            <a:ext cx="2202669" cy="1676400"/>
            <a:chOff x="6477000" y="209550"/>
            <a:chExt cx="2202669" cy="1676400"/>
          </a:xfrm>
        </p:grpSpPr>
        <p:grpSp>
          <p:nvGrpSpPr>
            <p:cNvPr id="39" name="Group 20"/>
            <p:cNvGrpSpPr/>
            <p:nvPr/>
          </p:nvGrpSpPr>
          <p:grpSpPr>
            <a:xfrm>
              <a:off x="6911578" y="277106"/>
              <a:ext cx="1768091" cy="1608844"/>
              <a:chOff x="4982776" y="214495"/>
              <a:chExt cx="1768091" cy="1608844"/>
            </a:xfrm>
          </p:grpSpPr>
          <p:grpSp>
            <p:nvGrpSpPr>
              <p:cNvPr id="42" name="Group 19"/>
              <p:cNvGrpSpPr/>
              <p:nvPr/>
            </p:nvGrpSpPr>
            <p:grpSpPr>
              <a:xfrm>
                <a:off x="4982776" y="214495"/>
                <a:ext cx="1660934" cy="1555215"/>
                <a:chOff x="476270" y="1357298"/>
                <a:chExt cx="8119310" cy="5214974"/>
              </a:xfrm>
            </p:grpSpPr>
            <p:grpSp>
              <p:nvGrpSpPr>
                <p:cNvPr id="44" name="Group 19"/>
                <p:cNvGrpSpPr/>
                <p:nvPr/>
              </p:nvGrpSpPr>
              <p:grpSpPr>
                <a:xfrm>
                  <a:off x="2571736" y="1357298"/>
                  <a:ext cx="3748102" cy="5214974"/>
                  <a:chOff x="2571736" y="1357298"/>
                  <a:chExt cx="3748102" cy="5214974"/>
                </a:xfrm>
              </p:grpSpPr>
              <p:sp>
                <p:nvSpPr>
                  <p:cNvPr id="49" name="Rounded Rectangle 4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Down Arrow 4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Rounded Rectangle 5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Down Arrow 5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Rounded Rectangle 5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Down Arrow 5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Flowchart: Decision 5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5" name="Group 20"/>
                <p:cNvGrpSpPr/>
                <p:nvPr/>
              </p:nvGrpSpPr>
              <p:grpSpPr>
                <a:xfrm>
                  <a:off x="476270" y="2343630"/>
                  <a:ext cx="8119310" cy="3800014"/>
                  <a:chOff x="476270" y="2343630"/>
                  <a:chExt cx="8119310" cy="3800014"/>
                </a:xfrm>
              </p:grpSpPr>
              <p:sp>
                <p:nvSpPr>
                  <p:cNvPr id="46" name="Rounded Rectangle 4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Curved Left Arrow 4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3" name="Rectangle 42"/>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0" name="Rectangle 39"/>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93614742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6"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time</a:t>
            </a:r>
          </a:p>
        </p:txBody>
      </p:sp>
      <p:pic>
        <p:nvPicPr>
          <p:cNvPr id="37" name="Picture 2"/>
          <p:cNvPicPr>
            <a:picLocks noChangeAspect="1" noChangeArrowheads="1"/>
          </p:cNvPicPr>
          <p:nvPr/>
        </p:nvPicPr>
        <p:blipFill rotWithShape="1">
          <a:blip r:embed="rId3" cstate="print"/>
          <a:srcRect r="41420"/>
          <a:stretch/>
        </p:blipFill>
        <p:spPr bwMode="auto">
          <a:xfrm>
            <a:off x="454189" y="2057400"/>
            <a:ext cx="4822661" cy="4239347"/>
          </a:xfrm>
          <a:prstGeom prst="rect">
            <a:avLst/>
          </a:prstGeom>
          <a:noFill/>
          <a:ln w="9525">
            <a:noFill/>
            <a:miter lim="800000"/>
            <a:headEnd/>
            <a:tailEnd/>
          </a:ln>
        </p:spPr>
      </p:pic>
      <p:grpSp>
        <p:nvGrpSpPr>
          <p:cNvPr id="38" name="Group 23"/>
          <p:cNvGrpSpPr/>
          <p:nvPr/>
        </p:nvGrpSpPr>
        <p:grpSpPr>
          <a:xfrm>
            <a:off x="6484132" y="209550"/>
            <a:ext cx="2202669" cy="1676400"/>
            <a:chOff x="6477000" y="209550"/>
            <a:chExt cx="2202669" cy="1676400"/>
          </a:xfrm>
        </p:grpSpPr>
        <p:grpSp>
          <p:nvGrpSpPr>
            <p:cNvPr id="39" name="Group 20"/>
            <p:cNvGrpSpPr/>
            <p:nvPr/>
          </p:nvGrpSpPr>
          <p:grpSpPr>
            <a:xfrm>
              <a:off x="6911578" y="277106"/>
              <a:ext cx="1768091" cy="1608844"/>
              <a:chOff x="4982776" y="214495"/>
              <a:chExt cx="1768091" cy="1608844"/>
            </a:xfrm>
          </p:grpSpPr>
          <p:grpSp>
            <p:nvGrpSpPr>
              <p:cNvPr id="42" name="Group 19"/>
              <p:cNvGrpSpPr/>
              <p:nvPr/>
            </p:nvGrpSpPr>
            <p:grpSpPr>
              <a:xfrm>
                <a:off x="4982776" y="214495"/>
                <a:ext cx="1660934" cy="1555215"/>
                <a:chOff x="476270" y="1357298"/>
                <a:chExt cx="8119310" cy="5214974"/>
              </a:xfrm>
            </p:grpSpPr>
            <p:grpSp>
              <p:nvGrpSpPr>
                <p:cNvPr id="44" name="Group 19"/>
                <p:cNvGrpSpPr/>
                <p:nvPr/>
              </p:nvGrpSpPr>
              <p:grpSpPr>
                <a:xfrm>
                  <a:off x="2571736" y="1357298"/>
                  <a:ext cx="3748102" cy="5214974"/>
                  <a:chOff x="2571736" y="1357298"/>
                  <a:chExt cx="3748102" cy="5214974"/>
                </a:xfrm>
              </p:grpSpPr>
              <p:sp>
                <p:nvSpPr>
                  <p:cNvPr id="49" name="Rounded Rectangle 4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Down Arrow 4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Rounded Rectangle 5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Down Arrow 5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Rounded Rectangle 5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Down Arrow 5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Flowchart: Decision 5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5" name="Group 20"/>
                <p:cNvGrpSpPr/>
                <p:nvPr/>
              </p:nvGrpSpPr>
              <p:grpSpPr>
                <a:xfrm>
                  <a:off x="476270" y="2343630"/>
                  <a:ext cx="8119310" cy="3800014"/>
                  <a:chOff x="476270" y="2343630"/>
                  <a:chExt cx="8119310" cy="3800014"/>
                </a:xfrm>
              </p:grpSpPr>
              <p:sp>
                <p:nvSpPr>
                  <p:cNvPr id="46" name="Rounded Rectangle 4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Curved Left Arrow 4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3" name="Rectangle 42"/>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0" name="Rectangle 39"/>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54596401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6" name="Content Placeholder 8"/>
          <p:cNvSpPr txBox="1">
            <a:spLocks/>
          </p:cNvSpPr>
          <p:nvPr/>
        </p:nvSpPr>
        <p:spPr bwMode="auto">
          <a:xfrm>
            <a:off x="685803" y="725984"/>
            <a:ext cx="5895996" cy="3217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 </a:t>
            </a:r>
            <a:r>
              <a:rPr lang="en-US" sz="2400" i="1" dirty="0" smtClean="0">
                <a:latin typeface="Minion Pro" pitchFamily="18" charset="0"/>
              </a:rPr>
              <a:t>time</a:t>
            </a:r>
          </a:p>
        </p:txBody>
      </p:sp>
      <p:pic>
        <p:nvPicPr>
          <p:cNvPr id="37" name="Picture 2"/>
          <p:cNvPicPr>
            <a:picLocks noChangeAspect="1" noChangeArrowheads="1"/>
          </p:cNvPicPr>
          <p:nvPr/>
        </p:nvPicPr>
        <p:blipFill>
          <a:blip r:embed="rId3" cstate="print"/>
          <a:srcRect/>
          <a:stretch>
            <a:fillRect/>
          </a:stretch>
        </p:blipFill>
        <p:spPr bwMode="auto">
          <a:xfrm>
            <a:off x="454189" y="2057400"/>
            <a:ext cx="8232611" cy="4239347"/>
          </a:xfrm>
          <a:prstGeom prst="rect">
            <a:avLst/>
          </a:prstGeom>
          <a:noFill/>
          <a:ln w="9525">
            <a:noFill/>
            <a:miter lim="800000"/>
            <a:headEnd/>
            <a:tailEnd/>
          </a:ln>
        </p:spPr>
      </p:pic>
      <p:grpSp>
        <p:nvGrpSpPr>
          <p:cNvPr id="38" name="Group 23"/>
          <p:cNvGrpSpPr/>
          <p:nvPr/>
        </p:nvGrpSpPr>
        <p:grpSpPr>
          <a:xfrm>
            <a:off x="6484132" y="209550"/>
            <a:ext cx="2202669" cy="1676400"/>
            <a:chOff x="6477000" y="209550"/>
            <a:chExt cx="2202669" cy="1676400"/>
          </a:xfrm>
        </p:grpSpPr>
        <p:grpSp>
          <p:nvGrpSpPr>
            <p:cNvPr id="39" name="Group 20"/>
            <p:cNvGrpSpPr/>
            <p:nvPr/>
          </p:nvGrpSpPr>
          <p:grpSpPr>
            <a:xfrm>
              <a:off x="6911578" y="277106"/>
              <a:ext cx="1768091" cy="1608844"/>
              <a:chOff x="4982776" y="214495"/>
              <a:chExt cx="1768091" cy="1608844"/>
            </a:xfrm>
          </p:grpSpPr>
          <p:grpSp>
            <p:nvGrpSpPr>
              <p:cNvPr id="42" name="Group 19"/>
              <p:cNvGrpSpPr/>
              <p:nvPr/>
            </p:nvGrpSpPr>
            <p:grpSpPr>
              <a:xfrm>
                <a:off x="4982776" y="214495"/>
                <a:ext cx="1660934" cy="1555215"/>
                <a:chOff x="476270" y="1357298"/>
                <a:chExt cx="8119310" cy="5214974"/>
              </a:xfrm>
            </p:grpSpPr>
            <p:grpSp>
              <p:nvGrpSpPr>
                <p:cNvPr id="44" name="Group 19"/>
                <p:cNvGrpSpPr/>
                <p:nvPr/>
              </p:nvGrpSpPr>
              <p:grpSpPr>
                <a:xfrm>
                  <a:off x="2571736" y="1357298"/>
                  <a:ext cx="3748102" cy="5214974"/>
                  <a:chOff x="2571736" y="1357298"/>
                  <a:chExt cx="3748102" cy="5214974"/>
                </a:xfrm>
              </p:grpSpPr>
              <p:sp>
                <p:nvSpPr>
                  <p:cNvPr id="49" name="Rounded Rectangle 4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Down Arrow 4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Rounded Rectangle 5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Down Arrow 5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Rounded Rectangle 5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Down Arrow 5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Flowchart: Decision 5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5" name="Group 20"/>
                <p:cNvGrpSpPr/>
                <p:nvPr/>
              </p:nvGrpSpPr>
              <p:grpSpPr>
                <a:xfrm>
                  <a:off x="476270" y="2343630"/>
                  <a:ext cx="8119310" cy="3800014"/>
                  <a:chOff x="476270" y="2343630"/>
                  <a:chExt cx="8119310" cy="3800014"/>
                </a:xfrm>
              </p:grpSpPr>
              <p:sp>
                <p:nvSpPr>
                  <p:cNvPr id="46" name="Rounded Rectangle 4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Curved Left Arrow 4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3" name="Rectangle 42"/>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0" name="Rectangle 39"/>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24593133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4" name="Content Placeholder 8"/>
          <p:cNvSpPr txBox="1">
            <a:spLocks/>
          </p:cNvSpPr>
          <p:nvPr/>
        </p:nvSpPr>
        <p:spPr bwMode="auto">
          <a:xfrm>
            <a:off x="685803" y="725984"/>
            <a:ext cx="5895996" cy="7789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a:t>
            </a:r>
            <a:br>
              <a:rPr lang="en-US" sz="2400" dirty="0" smtClean="0">
                <a:latin typeface="Minion Pro" pitchFamily="18" charset="0"/>
              </a:rPr>
            </a:br>
            <a:r>
              <a:rPr lang="en-US" sz="2400" i="1" dirty="0" smtClean="0">
                <a:latin typeface="Minion Pro" pitchFamily="18" charset="0"/>
              </a:rPr>
              <a:t>space </a:t>
            </a:r>
            <a:r>
              <a:rPr lang="en-US" sz="2400" dirty="0" smtClean="0">
                <a:latin typeface="Minion Pro" pitchFamily="18" charset="0"/>
              </a:rPr>
              <a:t>and </a:t>
            </a:r>
            <a:r>
              <a:rPr lang="en-US" sz="2400" i="1" dirty="0" smtClean="0">
                <a:latin typeface="Minion Pro" pitchFamily="18" charset="0"/>
              </a:rPr>
              <a:t>time</a:t>
            </a:r>
          </a:p>
        </p:txBody>
      </p:sp>
      <p:pic>
        <p:nvPicPr>
          <p:cNvPr id="25" name="Picture 2"/>
          <p:cNvPicPr>
            <a:picLocks noChangeAspect="1" noChangeArrowheads="1"/>
          </p:cNvPicPr>
          <p:nvPr/>
        </p:nvPicPr>
        <p:blipFill rotWithShape="1">
          <a:blip r:embed="rId3" cstate="print"/>
          <a:srcRect r="75071"/>
          <a:stretch/>
        </p:blipFill>
        <p:spPr bwMode="auto">
          <a:xfrm>
            <a:off x="1073666" y="2088304"/>
            <a:ext cx="1802884" cy="4312496"/>
          </a:xfrm>
          <a:prstGeom prst="rect">
            <a:avLst/>
          </a:prstGeom>
          <a:noFill/>
          <a:ln w="9525">
            <a:noFill/>
            <a:miter lim="800000"/>
            <a:headEnd/>
            <a:tailEnd/>
          </a:ln>
        </p:spPr>
      </p:pic>
      <p:grpSp>
        <p:nvGrpSpPr>
          <p:cNvPr id="26" name="Group 23"/>
          <p:cNvGrpSpPr/>
          <p:nvPr/>
        </p:nvGrpSpPr>
        <p:grpSpPr>
          <a:xfrm>
            <a:off x="6484132" y="209550"/>
            <a:ext cx="2202669" cy="1676400"/>
            <a:chOff x="6477000" y="209550"/>
            <a:chExt cx="2202669" cy="1676400"/>
          </a:xfrm>
        </p:grpSpPr>
        <p:grpSp>
          <p:nvGrpSpPr>
            <p:cNvPr id="27" name="Group 20"/>
            <p:cNvGrpSpPr/>
            <p:nvPr/>
          </p:nvGrpSpPr>
          <p:grpSpPr>
            <a:xfrm>
              <a:off x="6911578" y="277106"/>
              <a:ext cx="1768091" cy="1608844"/>
              <a:chOff x="4982776" y="214495"/>
              <a:chExt cx="1768091" cy="1608844"/>
            </a:xfrm>
          </p:grpSpPr>
          <p:grpSp>
            <p:nvGrpSpPr>
              <p:cNvPr id="30" name="Group 19"/>
              <p:cNvGrpSpPr/>
              <p:nvPr/>
            </p:nvGrpSpPr>
            <p:grpSpPr>
              <a:xfrm>
                <a:off x="4982776" y="214495"/>
                <a:ext cx="1660934" cy="1555215"/>
                <a:chOff x="476270" y="1357298"/>
                <a:chExt cx="8119310" cy="5214974"/>
              </a:xfrm>
            </p:grpSpPr>
            <p:grpSp>
              <p:nvGrpSpPr>
                <p:cNvPr id="32" name="Group 19"/>
                <p:cNvGrpSpPr/>
                <p:nvPr/>
              </p:nvGrpSpPr>
              <p:grpSpPr>
                <a:xfrm>
                  <a:off x="2571736" y="1357298"/>
                  <a:ext cx="3748102" cy="5214974"/>
                  <a:chOff x="2571736" y="1357298"/>
                  <a:chExt cx="3748102" cy="5214974"/>
                </a:xfrm>
              </p:grpSpPr>
              <p:sp>
                <p:nvSpPr>
                  <p:cNvPr id="54" name="Rounded Rectangle 5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Flowchart: Decision 62"/>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3" name="Group 20"/>
                <p:cNvGrpSpPr/>
                <p:nvPr/>
              </p:nvGrpSpPr>
              <p:grpSpPr>
                <a:xfrm>
                  <a:off x="476270" y="2343630"/>
                  <a:ext cx="8119310" cy="3800014"/>
                  <a:chOff x="476270" y="2343630"/>
                  <a:chExt cx="8119310" cy="3800014"/>
                </a:xfrm>
              </p:grpSpPr>
              <p:sp>
                <p:nvSpPr>
                  <p:cNvPr id="34" name="Rounded Rectangle 33"/>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Curved Left Arrow 5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1" name="Rectangle 30"/>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8" name="Rectangle 27"/>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410134912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4" name="Content Placeholder 8"/>
          <p:cNvSpPr txBox="1">
            <a:spLocks/>
          </p:cNvSpPr>
          <p:nvPr/>
        </p:nvSpPr>
        <p:spPr bwMode="auto">
          <a:xfrm>
            <a:off x="685803" y="725984"/>
            <a:ext cx="5895996" cy="7789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a:t>
            </a:r>
            <a:br>
              <a:rPr lang="en-US" sz="2400" dirty="0" smtClean="0">
                <a:latin typeface="Minion Pro" pitchFamily="18" charset="0"/>
              </a:rPr>
            </a:br>
            <a:r>
              <a:rPr lang="en-US" sz="2400" i="1" dirty="0" smtClean="0">
                <a:latin typeface="Minion Pro" pitchFamily="18" charset="0"/>
              </a:rPr>
              <a:t>space </a:t>
            </a:r>
            <a:r>
              <a:rPr lang="en-US" sz="2400" dirty="0" smtClean="0">
                <a:latin typeface="Minion Pro" pitchFamily="18" charset="0"/>
              </a:rPr>
              <a:t>and </a:t>
            </a:r>
            <a:r>
              <a:rPr lang="en-US" sz="2400" i="1" dirty="0" smtClean="0">
                <a:latin typeface="Minion Pro" pitchFamily="18" charset="0"/>
              </a:rPr>
              <a:t>time</a:t>
            </a:r>
          </a:p>
        </p:txBody>
      </p:sp>
      <p:pic>
        <p:nvPicPr>
          <p:cNvPr id="25" name="Picture 2"/>
          <p:cNvPicPr>
            <a:picLocks noChangeAspect="1" noChangeArrowheads="1"/>
          </p:cNvPicPr>
          <p:nvPr/>
        </p:nvPicPr>
        <p:blipFill rotWithShape="1">
          <a:blip r:embed="rId3" cstate="print"/>
          <a:srcRect r="28448"/>
          <a:stretch/>
        </p:blipFill>
        <p:spPr bwMode="auto">
          <a:xfrm>
            <a:off x="1073666" y="2088304"/>
            <a:ext cx="5174734" cy="4312496"/>
          </a:xfrm>
          <a:prstGeom prst="rect">
            <a:avLst/>
          </a:prstGeom>
          <a:noFill/>
          <a:ln w="9525">
            <a:noFill/>
            <a:miter lim="800000"/>
            <a:headEnd/>
            <a:tailEnd/>
          </a:ln>
        </p:spPr>
      </p:pic>
      <p:grpSp>
        <p:nvGrpSpPr>
          <p:cNvPr id="26" name="Group 23"/>
          <p:cNvGrpSpPr/>
          <p:nvPr/>
        </p:nvGrpSpPr>
        <p:grpSpPr>
          <a:xfrm>
            <a:off x="6484132" y="209550"/>
            <a:ext cx="2202669" cy="1676400"/>
            <a:chOff x="6477000" y="209550"/>
            <a:chExt cx="2202669" cy="1676400"/>
          </a:xfrm>
        </p:grpSpPr>
        <p:grpSp>
          <p:nvGrpSpPr>
            <p:cNvPr id="27" name="Group 20"/>
            <p:cNvGrpSpPr/>
            <p:nvPr/>
          </p:nvGrpSpPr>
          <p:grpSpPr>
            <a:xfrm>
              <a:off x="6911578" y="277106"/>
              <a:ext cx="1768091" cy="1608844"/>
              <a:chOff x="4982776" y="214495"/>
              <a:chExt cx="1768091" cy="1608844"/>
            </a:xfrm>
          </p:grpSpPr>
          <p:grpSp>
            <p:nvGrpSpPr>
              <p:cNvPr id="30" name="Group 19"/>
              <p:cNvGrpSpPr/>
              <p:nvPr/>
            </p:nvGrpSpPr>
            <p:grpSpPr>
              <a:xfrm>
                <a:off x="4982776" y="214495"/>
                <a:ext cx="1660934" cy="1555215"/>
                <a:chOff x="476270" y="1357298"/>
                <a:chExt cx="8119310" cy="5214974"/>
              </a:xfrm>
            </p:grpSpPr>
            <p:grpSp>
              <p:nvGrpSpPr>
                <p:cNvPr id="32" name="Group 19"/>
                <p:cNvGrpSpPr/>
                <p:nvPr/>
              </p:nvGrpSpPr>
              <p:grpSpPr>
                <a:xfrm>
                  <a:off x="2571736" y="1357298"/>
                  <a:ext cx="3748102" cy="5214974"/>
                  <a:chOff x="2571736" y="1357298"/>
                  <a:chExt cx="3748102" cy="5214974"/>
                </a:xfrm>
              </p:grpSpPr>
              <p:sp>
                <p:nvSpPr>
                  <p:cNvPr id="54" name="Rounded Rectangle 5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Flowchart: Decision 62"/>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3" name="Group 20"/>
                <p:cNvGrpSpPr/>
                <p:nvPr/>
              </p:nvGrpSpPr>
              <p:grpSpPr>
                <a:xfrm>
                  <a:off x="476270" y="2343630"/>
                  <a:ext cx="8119310" cy="3800014"/>
                  <a:chOff x="476270" y="2343630"/>
                  <a:chExt cx="8119310" cy="3800014"/>
                </a:xfrm>
              </p:grpSpPr>
              <p:sp>
                <p:nvSpPr>
                  <p:cNvPr id="34" name="Rounded Rectangle 33"/>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Curved Left Arrow 5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1" name="Rectangle 30"/>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8" name="Rectangle 27"/>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16894698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4" name="Content Placeholder 8"/>
          <p:cNvSpPr txBox="1">
            <a:spLocks/>
          </p:cNvSpPr>
          <p:nvPr/>
        </p:nvSpPr>
        <p:spPr bwMode="auto">
          <a:xfrm>
            <a:off x="685803" y="725984"/>
            <a:ext cx="5895996" cy="778969"/>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a:spcBef>
                <a:spcPct val="20000"/>
              </a:spcBef>
            </a:pPr>
            <a:r>
              <a:rPr lang="en-US" sz="2400" dirty="0" smtClean="0">
                <a:latin typeface="Minion Pro" pitchFamily="18" charset="0"/>
              </a:rPr>
              <a:t>Find the voxels that are changing in</a:t>
            </a:r>
            <a:br>
              <a:rPr lang="en-US" sz="2400" dirty="0" smtClean="0">
                <a:latin typeface="Minion Pro" pitchFamily="18" charset="0"/>
              </a:rPr>
            </a:br>
            <a:r>
              <a:rPr lang="en-US" sz="2400" i="1" dirty="0" smtClean="0">
                <a:latin typeface="Minion Pro" pitchFamily="18" charset="0"/>
              </a:rPr>
              <a:t>space </a:t>
            </a:r>
            <a:r>
              <a:rPr lang="en-US" sz="2400" dirty="0" smtClean="0">
                <a:latin typeface="Minion Pro" pitchFamily="18" charset="0"/>
              </a:rPr>
              <a:t>and </a:t>
            </a:r>
            <a:r>
              <a:rPr lang="en-US" sz="2400" i="1" dirty="0" smtClean="0">
                <a:latin typeface="Minion Pro" pitchFamily="18" charset="0"/>
              </a:rPr>
              <a:t>time</a:t>
            </a:r>
          </a:p>
        </p:txBody>
      </p:sp>
      <p:pic>
        <p:nvPicPr>
          <p:cNvPr id="25" name="Picture 2"/>
          <p:cNvPicPr>
            <a:picLocks noChangeAspect="1" noChangeArrowheads="1"/>
          </p:cNvPicPr>
          <p:nvPr/>
        </p:nvPicPr>
        <p:blipFill>
          <a:blip r:embed="rId3" cstate="print"/>
          <a:srcRect/>
          <a:stretch>
            <a:fillRect/>
          </a:stretch>
        </p:blipFill>
        <p:spPr bwMode="auto">
          <a:xfrm>
            <a:off x="1073666" y="2088304"/>
            <a:ext cx="7232134" cy="4312496"/>
          </a:xfrm>
          <a:prstGeom prst="rect">
            <a:avLst/>
          </a:prstGeom>
          <a:noFill/>
          <a:ln w="9525">
            <a:noFill/>
            <a:miter lim="800000"/>
            <a:headEnd/>
            <a:tailEnd/>
          </a:ln>
        </p:spPr>
      </p:pic>
      <p:grpSp>
        <p:nvGrpSpPr>
          <p:cNvPr id="26" name="Group 23"/>
          <p:cNvGrpSpPr/>
          <p:nvPr/>
        </p:nvGrpSpPr>
        <p:grpSpPr>
          <a:xfrm>
            <a:off x="6484132" y="209550"/>
            <a:ext cx="2202669" cy="1676400"/>
            <a:chOff x="6477000" y="209550"/>
            <a:chExt cx="2202669" cy="1676400"/>
          </a:xfrm>
        </p:grpSpPr>
        <p:grpSp>
          <p:nvGrpSpPr>
            <p:cNvPr id="27" name="Group 20"/>
            <p:cNvGrpSpPr/>
            <p:nvPr/>
          </p:nvGrpSpPr>
          <p:grpSpPr>
            <a:xfrm>
              <a:off x="6911578" y="277106"/>
              <a:ext cx="1768091" cy="1608844"/>
              <a:chOff x="4982776" y="214495"/>
              <a:chExt cx="1768091" cy="1608844"/>
            </a:xfrm>
          </p:grpSpPr>
          <p:grpSp>
            <p:nvGrpSpPr>
              <p:cNvPr id="30" name="Group 19"/>
              <p:cNvGrpSpPr/>
              <p:nvPr/>
            </p:nvGrpSpPr>
            <p:grpSpPr>
              <a:xfrm>
                <a:off x="4982776" y="214495"/>
                <a:ext cx="1660934" cy="1555215"/>
                <a:chOff x="476270" y="1357298"/>
                <a:chExt cx="8119310" cy="5214974"/>
              </a:xfrm>
            </p:grpSpPr>
            <p:grpSp>
              <p:nvGrpSpPr>
                <p:cNvPr id="32" name="Group 19"/>
                <p:cNvGrpSpPr/>
                <p:nvPr/>
              </p:nvGrpSpPr>
              <p:grpSpPr>
                <a:xfrm>
                  <a:off x="2571736" y="1357298"/>
                  <a:ext cx="3748102" cy="5214974"/>
                  <a:chOff x="2571736" y="1357298"/>
                  <a:chExt cx="3748102" cy="5214974"/>
                </a:xfrm>
              </p:grpSpPr>
              <p:sp>
                <p:nvSpPr>
                  <p:cNvPr id="54" name="Rounded Rectangle 5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Flowchart: Decision 62"/>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3" name="Group 20"/>
                <p:cNvGrpSpPr/>
                <p:nvPr/>
              </p:nvGrpSpPr>
              <p:grpSpPr>
                <a:xfrm>
                  <a:off x="476270" y="2343630"/>
                  <a:ext cx="8119310" cy="3800014"/>
                  <a:chOff x="476270" y="2343630"/>
                  <a:chExt cx="8119310" cy="3800014"/>
                </a:xfrm>
              </p:grpSpPr>
              <p:sp>
                <p:nvSpPr>
                  <p:cNvPr id="34" name="Rounded Rectangle 33"/>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Curved Left Arrow 5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1" name="Rectangle 30"/>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8" name="Rectangle 27"/>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66491451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GPU Algorithm</a:t>
            </a:r>
            <a:endParaRPr lang="en-US" sz="3600" dirty="0">
              <a:latin typeface="Minion Pro" pitchFamily="18" charset="0"/>
            </a:endParaRPr>
          </a:p>
        </p:txBody>
      </p:sp>
    </p:spTree>
    <p:extLst>
      <p:ext uri="{BB962C8B-B14F-4D97-AF65-F5344CB8AC3E}">
        <p14:creationId xmlns:p14="http://schemas.microsoft.com/office/powerpoint/2010/main" val="154100799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15"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GPU Algorithm</a:t>
            </a:r>
            <a:endParaRPr lang="en-US" sz="3600" dirty="0">
              <a:latin typeface="Minion Pro" pitchFamily="18" charset="0"/>
            </a:endParaRPr>
          </a:p>
        </p:txBody>
      </p:sp>
      <p:sp>
        <p:nvSpPr>
          <p:cNvPr id="6" name="Content Placeholder 40"/>
          <p:cNvSpPr txBox="1">
            <a:spLocks/>
          </p:cNvSpPr>
          <p:nvPr/>
        </p:nvSpPr>
        <p:spPr>
          <a:xfrm>
            <a:off x="0" y="2895600"/>
            <a:ext cx="9144000" cy="472263"/>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u="none" strike="noStrike" kern="1200" cap="none" spc="0" normalizeH="0" baseline="0" noProof="0" dirty="0" smtClean="0">
                <a:ln>
                  <a:noFill/>
                </a:ln>
                <a:effectLst/>
                <a:uLnTx/>
                <a:uFillTx/>
                <a:latin typeface="Minion Pro" pitchFamily="18" charset="0"/>
              </a:rPr>
              <a:t>Intuition: efficiently maintain a dense list of active coordinates</a:t>
            </a:r>
          </a:p>
        </p:txBody>
      </p:sp>
    </p:spTree>
    <p:extLst>
      <p:ext uri="{BB962C8B-B14F-4D97-AF65-F5344CB8AC3E}">
        <p14:creationId xmlns:p14="http://schemas.microsoft.com/office/powerpoint/2010/main" val="90368843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2"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GPU Algorithm</a:t>
            </a:r>
            <a:endParaRPr lang="en-US" sz="3600" dirty="0">
              <a:latin typeface="Minion Pro" pitchFamily="18" charset="0"/>
            </a:endParaRPr>
          </a:p>
        </p:txBody>
      </p:sp>
      <p:grpSp>
        <p:nvGrpSpPr>
          <p:cNvPr id="42" name="Group 41"/>
          <p:cNvGrpSpPr/>
          <p:nvPr/>
        </p:nvGrpSpPr>
        <p:grpSpPr>
          <a:xfrm>
            <a:off x="470726" y="1128414"/>
            <a:ext cx="8368479" cy="5348586"/>
            <a:chOff x="321447" y="1018916"/>
            <a:chExt cx="6125238" cy="3914853"/>
          </a:xfrm>
        </p:grpSpPr>
        <p:sp>
          <p:nvSpPr>
            <p:cNvPr id="43" name="Rounded Rectangle 42"/>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44" name="Down Arrow 43"/>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5" name="Rounded Rectangle 44"/>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46" name="Down Arrow 45"/>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7" name="Rounded Rectangle 46"/>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48" name="Down Arrow 47"/>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9" name="Flowchart: Decision 48"/>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50" name="Rounded Rectangle 49"/>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51" name="Down Arrow 50"/>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52" name="Curved Left Arrow 51"/>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53"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54"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Tree>
    <p:extLst>
      <p:ext uri="{BB962C8B-B14F-4D97-AF65-F5344CB8AC3E}">
        <p14:creationId xmlns:p14="http://schemas.microsoft.com/office/powerpoint/2010/main" val="69680619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2"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GPU Algorithm</a:t>
            </a:r>
            <a:endParaRPr lang="en-US" sz="3600" dirty="0">
              <a:latin typeface="Minion Pro" pitchFamily="18" charset="0"/>
            </a:endParaRPr>
          </a:p>
        </p:txBody>
      </p:sp>
      <p:grpSp>
        <p:nvGrpSpPr>
          <p:cNvPr id="42" name="Group 41"/>
          <p:cNvGrpSpPr/>
          <p:nvPr/>
        </p:nvGrpSpPr>
        <p:grpSpPr>
          <a:xfrm>
            <a:off x="470726" y="1128414"/>
            <a:ext cx="8368479" cy="5348586"/>
            <a:chOff x="321447" y="1018916"/>
            <a:chExt cx="6125238" cy="3914853"/>
          </a:xfrm>
        </p:grpSpPr>
        <p:sp>
          <p:nvSpPr>
            <p:cNvPr id="43" name="Rounded Rectangle 42"/>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Initialize level set field and active computational domain</a:t>
              </a:r>
              <a:endParaRPr lang="en-US" sz="1600" dirty="0">
                <a:solidFill>
                  <a:schemeClr val="tx1"/>
                </a:solidFill>
                <a:latin typeface="Minion Pro" pitchFamily="18" charset="0"/>
              </a:endParaRPr>
            </a:p>
          </p:txBody>
        </p:sp>
        <p:sp>
          <p:nvSpPr>
            <p:cNvPr id="44" name="Down Arrow 43"/>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5" name="Rounded Rectangle 44"/>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46" name="Down Arrow 45"/>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7" name="Rounded Rectangle 46"/>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48" name="Down Arrow 47"/>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9" name="Flowchart: Decision 48"/>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50" name="Rounded Rectangle 49"/>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51" name="Down Arrow 50"/>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52" name="Curved Left Arrow 51"/>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53"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54"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
        <p:nvSpPr>
          <p:cNvPr id="18" name="Rectangle 17"/>
          <p:cNvSpPr/>
          <p:nvPr/>
        </p:nvSpPr>
        <p:spPr>
          <a:xfrm>
            <a:off x="470726" y="1828800"/>
            <a:ext cx="8473249" cy="48006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3889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t="4407"/>
          <a:stretch>
            <a:fillRect/>
          </a:stretch>
        </p:blipFill>
        <p:spPr bwMode="auto">
          <a:xfrm>
            <a:off x="95797" y="1310719"/>
            <a:ext cx="8819603" cy="4251881"/>
          </a:xfrm>
          <a:prstGeom prst="rect">
            <a:avLst/>
          </a:prstGeom>
          <a:noFill/>
          <a:ln w="9525">
            <a:noFill/>
            <a:miter lim="800000"/>
            <a:headEnd/>
            <a:tailEnd/>
          </a:ln>
        </p:spPr>
      </p:pic>
      <p:sp>
        <p:nvSpPr>
          <p:cNvPr id="8" name="Title 7"/>
          <p:cNvSpPr>
            <a:spLocks noGrp="1"/>
          </p:cNvSpPr>
          <p:nvPr>
            <p:ph type="title"/>
          </p:nvPr>
        </p:nvSpPr>
        <p:spPr>
          <a:xfrm>
            <a:off x="0" y="76200"/>
            <a:ext cx="9144000" cy="1143000"/>
          </a:xfrm>
        </p:spPr>
        <p:txBody>
          <a:bodyPr>
            <a:normAutofit fontScale="90000"/>
          </a:bodyPr>
          <a:lstStyle/>
          <a:p>
            <a:r>
              <a:rPr lang="en-US" sz="3600" dirty="0" smtClean="0">
                <a:latin typeface="Minion Pro" pitchFamily="18" charset="0"/>
              </a:rPr>
              <a:t>Synergy Between Segmentation and Visualization</a:t>
            </a:r>
            <a:endParaRPr lang="en-US" sz="3600" dirty="0">
              <a:latin typeface="Minion Pro" pitchFamily="18" charset="0"/>
            </a:endParaRPr>
          </a:p>
        </p:txBody>
      </p:sp>
      <p:sp>
        <p:nvSpPr>
          <p:cNvPr id="9" name="Rectangle 8"/>
          <p:cNvSpPr/>
          <p:nvPr/>
        </p:nvSpPr>
        <p:spPr>
          <a:xfrm>
            <a:off x="7172872" y="5181600"/>
            <a:ext cx="1742528" cy="369332"/>
          </a:xfrm>
          <a:prstGeom prst="rect">
            <a:avLst/>
          </a:prstGeom>
        </p:spPr>
        <p:txBody>
          <a:bodyPr wrap="none">
            <a:spAutoFit/>
          </a:bodyPr>
          <a:lstStyle/>
          <a:p>
            <a:r>
              <a:rPr lang="en-US" dirty="0" smtClean="0">
                <a:latin typeface="Minion Pro" pitchFamily="18" charset="0"/>
              </a:rPr>
              <a:t>[</a:t>
            </a:r>
            <a:r>
              <a:rPr lang="nn-NO" dirty="0" smtClean="0">
                <a:latin typeface="Minion Pro" pitchFamily="18" charset="0"/>
              </a:rPr>
              <a:t>Hadwiger 2004]</a:t>
            </a:r>
            <a:endParaRPr lang="en-US" dirty="0">
              <a:latin typeface="Minion Pro" pitchFamily="18" charset="0"/>
            </a:endParaRPr>
          </a:p>
        </p:txBody>
      </p:sp>
      <p:sp>
        <p:nvSpPr>
          <p:cNvPr id="6" name="Content Placeholder 40"/>
          <p:cNvSpPr txBox="1">
            <a:spLocks/>
          </p:cNvSpPr>
          <p:nvPr/>
        </p:nvSpPr>
        <p:spPr>
          <a:xfrm>
            <a:off x="652445" y="5715000"/>
            <a:ext cx="8186767" cy="83901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inion Pro" pitchFamily="18" charset="0"/>
              </a:rPr>
              <a:t>Goals: </a:t>
            </a:r>
            <a:r>
              <a:rPr kumimoji="0" lang="en-US" sz="2800" b="0" i="0" u="none" strike="noStrike" kern="1200" cap="none" spc="0" normalizeH="0" baseline="0" noProof="0" dirty="0" smtClean="0">
                <a:ln>
                  <a:noFill/>
                </a:ln>
                <a:solidFill>
                  <a:schemeClr val="tx1"/>
                </a:solidFill>
                <a:effectLst/>
                <a:uLnTx/>
                <a:uFillTx/>
                <a:latin typeface="Minion Pro" pitchFamily="18" charset="0"/>
              </a:rPr>
              <a:t>fast, interactive, accurate</a:t>
            </a:r>
          </a:p>
        </p:txBody>
      </p:sp>
    </p:spTree>
    <p:extLst>
      <p:ext uri="{BB962C8B-B14F-4D97-AF65-F5344CB8AC3E}">
        <p14:creationId xmlns:p14="http://schemas.microsoft.com/office/powerpoint/2010/main" val="3663158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2"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inion Pro" pitchFamily="18" charset="0"/>
              </a:rPr>
              <a:t>GPU Algorithm</a:t>
            </a:r>
            <a:endParaRPr lang="en-US" sz="3600" dirty="0">
              <a:latin typeface="Minion Pro" pitchFamily="18" charset="0"/>
            </a:endParaRPr>
          </a:p>
        </p:txBody>
      </p:sp>
      <p:grpSp>
        <p:nvGrpSpPr>
          <p:cNvPr id="42" name="Group 41"/>
          <p:cNvGrpSpPr/>
          <p:nvPr/>
        </p:nvGrpSpPr>
        <p:grpSpPr>
          <a:xfrm>
            <a:off x="470726" y="1128414"/>
            <a:ext cx="8368479" cy="5348586"/>
            <a:chOff x="321447" y="1018916"/>
            <a:chExt cx="6125238" cy="3914853"/>
          </a:xfrm>
        </p:grpSpPr>
        <p:sp>
          <p:nvSpPr>
            <p:cNvPr id="43" name="Rounded Rectangle 42"/>
            <p:cNvSpPr/>
            <p:nvPr/>
          </p:nvSpPr>
          <p:spPr>
            <a:xfrm>
              <a:off x="1928802" y="1018916"/>
              <a:ext cx="2786082" cy="471116"/>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marL="342900" indent="-342900">
                <a:buAutoNum type="arabicPeriod"/>
              </a:pPr>
              <a:r>
                <a:rPr lang="en-US" sz="1600" dirty="0" smtClean="0">
                  <a:solidFill>
                    <a:schemeClr val="tx1"/>
                  </a:solidFill>
                  <a:latin typeface="Minion Pro" pitchFamily="18" charset="0"/>
                </a:rPr>
                <a:t>Initialize level set field</a:t>
              </a:r>
            </a:p>
            <a:p>
              <a:pPr marL="342900" indent="-342900">
                <a:buAutoNum type="arabicPeriod"/>
              </a:pPr>
              <a:r>
                <a:rPr lang="en-US" sz="1600" dirty="0" smtClean="0">
                  <a:solidFill>
                    <a:schemeClr val="tx1"/>
                  </a:solidFill>
                  <a:latin typeface="Minion Pro" pitchFamily="18" charset="0"/>
                </a:rPr>
                <a:t>Initialize dense list of active voxels</a:t>
              </a:r>
              <a:endParaRPr lang="en-US" sz="1600" dirty="0">
                <a:solidFill>
                  <a:schemeClr val="tx1"/>
                </a:solidFill>
                <a:latin typeface="Minion Pro" pitchFamily="18" charset="0"/>
              </a:endParaRPr>
            </a:p>
          </p:txBody>
        </p:sp>
        <p:sp>
          <p:nvSpPr>
            <p:cNvPr id="44" name="Down Arrow 43"/>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5" name="Rounded Rectangle 44"/>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46" name="Down Arrow 45"/>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7" name="Rounded Rectangle 46"/>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48" name="Down Arrow 47"/>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9" name="Flowchart: Decision 48"/>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50" name="Rounded Rectangle 49"/>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51" name="Down Arrow 50"/>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52" name="Curved Left Arrow 51"/>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53"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54"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
        <p:nvSpPr>
          <p:cNvPr id="18" name="Rectangle 17"/>
          <p:cNvSpPr/>
          <p:nvPr/>
        </p:nvSpPr>
        <p:spPr>
          <a:xfrm>
            <a:off x="470726" y="1828800"/>
            <a:ext cx="8473249" cy="48006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04145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2"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Minion Pro" pitchFamily="18" charset="0"/>
              </a:rPr>
              <a:t>GPU Algorithm</a:t>
            </a:r>
          </a:p>
        </p:txBody>
      </p:sp>
      <p:grpSp>
        <p:nvGrpSpPr>
          <p:cNvPr id="42" name="Group 41"/>
          <p:cNvGrpSpPr/>
          <p:nvPr/>
        </p:nvGrpSpPr>
        <p:grpSpPr>
          <a:xfrm>
            <a:off x="470726" y="1886043"/>
            <a:ext cx="8368479" cy="4590957"/>
            <a:chOff x="321447" y="1573456"/>
            <a:chExt cx="6125238" cy="3360313"/>
          </a:xfrm>
        </p:grpSpPr>
        <p:sp>
          <p:nvSpPr>
            <p:cNvPr id="44" name="Down Arrow 43"/>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5" name="Rounded Rectangle 44"/>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46" name="Down Arrow 45"/>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7" name="Rounded Rectangle 46"/>
            <p:cNvSpPr/>
            <p:nvPr/>
          </p:nvSpPr>
          <p:spPr>
            <a:xfrm>
              <a:off x="1928802" y="2627760"/>
              <a:ext cx="2811077" cy="697165"/>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Voxels changing in space and time form the new active computational domain</a:t>
              </a:r>
              <a:endParaRPr lang="en-US" sz="1600" dirty="0">
                <a:solidFill>
                  <a:schemeClr val="tx1"/>
                </a:solidFill>
                <a:latin typeface="Minion Pro" pitchFamily="18" charset="0"/>
              </a:endParaRPr>
            </a:p>
          </p:txBody>
        </p:sp>
        <p:sp>
          <p:nvSpPr>
            <p:cNvPr id="48" name="Down Arrow 47"/>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9" name="Flowchart: Decision 48"/>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50" name="Rounded Rectangle 49"/>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51" name="Down Arrow 50"/>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52" name="Curved Left Arrow 51"/>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53"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54"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
        <p:nvSpPr>
          <p:cNvPr id="20" name="Rectangle 19"/>
          <p:cNvSpPr/>
          <p:nvPr/>
        </p:nvSpPr>
        <p:spPr>
          <a:xfrm>
            <a:off x="381000" y="4371976"/>
            <a:ext cx="8473249" cy="2148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3401" y="3171826"/>
            <a:ext cx="1295400" cy="120014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2666741" y="1128414"/>
            <a:ext cx="3806427" cy="643652"/>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marL="342900" indent="-342900">
              <a:buAutoNum type="arabicPeriod"/>
            </a:pPr>
            <a:r>
              <a:rPr lang="en-US" sz="1600" dirty="0" smtClean="0">
                <a:solidFill>
                  <a:schemeClr val="tx1"/>
                </a:solidFill>
                <a:latin typeface="Minion Pro" pitchFamily="18" charset="0"/>
              </a:rPr>
              <a:t>Initialize level set field</a:t>
            </a:r>
          </a:p>
          <a:p>
            <a:pPr marL="342900" indent="-342900">
              <a:buAutoNum type="arabicPeriod"/>
            </a:pPr>
            <a:r>
              <a:rPr lang="en-US" sz="1600" dirty="0" smtClean="0">
                <a:solidFill>
                  <a:schemeClr val="tx1"/>
                </a:solidFill>
                <a:latin typeface="Minion Pro" pitchFamily="18" charset="0"/>
              </a:rPr>
              <a:t>Initialize dense list of active voxels</a:t>
            </a:r>
            <a:endParaRPr lang="en-US" sz="1600" dirty="0">
              <a:solidFill>
                <a:schemeClr val="tx1"/>
              </a:solidFill>
              <a:latin typeface="Minion Pro" pitchFamily="18" charset="0"/>
            </a:endParaRPr>
          </a:p>
        </p:txBody>
      </p:sp>
      <p:sp>
        <p:nvSpPr>
          <p:cNvPr id="3" name="Rectangle 2"/>
          <p:cNvSpPr/>
          <p:nvPr/>
        </p:nvSpPr>
        <p:spPr>
          <a:xfrm>
            <a:off x="470726" y="1071264"/>
            <a:ext cx="8473249" cy="21005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3140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2"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Minion Pro" pitchFamily="18" charset="0"/>
              </a:rPr>
              <a:t>GPU Algorithm</a:t>
            </a:r>
          </a:p>
        </p:txBody>
      </p:sp>
      <p:grpSp>
        <p:nvGrpSpPr>
          <p:cNvPr id="42" name="Group 41"/>
          <p:cNvGrpSpPr/>
          <p:nvPr/>
        </p:nvGrpSpPr>
        <p:grpSpPr>
          <a:xfrm>
            <a:off x="470726" y="1886043"/>
            <a:ext cx="8368479" cy="4590957"/>
            <a:chOff x="321447" y="1573456"/>
            <a:chExt cx="6125238" cy="3360313"/>
          </a:xfrm>
        </p:grpSpPr>
        <p:sp>
          <p:nvSpPr>
            <p:cNvPr id="44" name="Down Arrow 43"/>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5" name="Rounded Rectangle 44"/>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46" name="Down Arrow 45"/>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8" name="Down Arrow 47"/>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9" name="Flowchart: Decision 48"/>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50" name="Rounded Rectangle 49"/>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51" name="Down Arrow 50"/>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52" name="Curved Left Arrow 51"/>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53"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54"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
        <p:nvSpPr>
          <p:cNvPr id="20" name="Rectangle 19"/>
          <p:cNvSpPr/>
          <p:nvPr/>
        </p:nvSpPr>
        <p:spPr>
          <a:xfrm>
            <a:off x="381000" y="4371976"/>
            <a:ext cx="8473249" cy="2148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3401" y="3219450"/>
            <a:ext cx="1295400" cy="115252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2133600" y="3326463"/>
            <a:ext cx="4925172" cy="95248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buAutoNum type="arabicPeriod"/>
            </a:pPr>
            <a:r>
              <a:rPr lang="en-US" sz="1600" dirty="0">
                <a:solidFill>
                  <a:schemeClr val="tx1"/>
                </a:solidFill>
                <a:latin typeface="Minion Pro" pitchFamily="18" charset="0"/>
              </a:rPr>
              <a:t> </a:t>
            </a:r>
            <a:r>
              <a:rPr lang="en-US" sz="1600" dirty="0" smtClean="0">
                <a:solidFill>
                  <a:schemeClr val="tx1"/>
                </a:solidFill>
                <a:latin typeface="Minion Pro" pitchFamily="18" charset="0"/>
              </a:rPr>
              <a:t> Generate </a:t>
            </a:r>
            <a:r>
              <a:rPr lang="en-US" sz="1600" dirty="0">
                <a:solidFill>
                  <a:schemeClr val="tx1"/>
                </a:solidFill>
                <a:latin typeface="Minion Pro" pitchFamily="18" charset="0"/>
              </a:rPr>
              <a:t>new active coordinates (duplicates are OK)</a:t>
            </a:r>
          </a:p>
          <a:p>
            <a:pPr>
              <a:buAutoNum type="arabicPeriod"/>
            </a:pPr>
            <a:r>
              <a:rPr lang="en-US" sz="1600" dirty="0">
                <a:solidFill>
                  <a:schemeClr val="tx1"/>
                </a:solidFill>
                <a:latin typeface="Minion Pro" pitchFamily="18" charset="0"/>
              </a:rPr>
              <a:t>  Remove duplicates</a:t>
            </a:r>
          </a:p>
          <a:p>
            <a:pPr>
              <a:buAutoNum type="arabicPeriod"/>
            </a:pPr>
            <a:r>
              <a:rPr lang="en-US" sz="1600" dirty="0">
                <a:solidFill>
                  <a:schemeClr val="tx1"/>
                </a:solidFill>
                <a:latin typeface="Minion Pro" pitchFamily="18" charset="0"/>
              </a:rPr>
              <a:t>  Compact unique new coordinates into a new dense list</a:t>
            </a:r>
          </a:p>
        </p:txBody>
      </p:sp>
      <p:sp>
        <p:nvSpPr>
          <p:cNvPr id="24" name="Rounded Rectangle 23"/>
          <p:cNvSpPr/>
          <p:nvPr/>
        </p:nvSpPr>
        <p:spPr>
          <a:xfrm>
            <a:off x="2666741" y="1128414"/>
            <a:ext cx="3806427" cy="643652"/>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marL="342900" indent="-342900">
              <a:buAutoNum type="arabicPeriod"/>
            </a:pPr>
            <a:r>
              <a:rPr lang="en-US" sz="1600" dirty="0" smtClean="0">
                <a:solidFill>
                  <a:schemeClr val="tx1"/>
                </a:solidFill>
                <a:latin typeface="Minion Pro" pitchFamily="18" charset="0"/>
              </a:rPr>
              <a:t>Initialize level set field</a:t>
            </a:r>
          </a:p>
          <a:p>
            <a:pPr marL="342900" indent="-342900">
              <a:buAutoNum type="arabicPeriod"/>
            </a:pPr>
            <a:r>
              <a:rPr lang="en-US" sz="1600" dirty="0" smtClean="0">
                <a:solidFill>
                  <a:schemeClr val="tx1"/>
                </a:solidFill>
                <a:latin typeface="Minion Pro" pitchFamily="18" charset="0"/>
              </a:rPr>
              <a:t>Initialize dense list of active voxels</a:t>
            </a:r>
            <a:endParaRPr lang="en-US" sz="1600" dirty="0">
              <a:solidFill>
                <a:schemeClr val="tx1"/>
              </a:solidFill>
              <a:latin typeface="Minion Pro" pitchFamily="18" charset="0"/>
            </a:endParaRPr>
          </a:p>
        </p:txBody>
      </p:sp>
      <p:sp>
        <p:nvSpPr>
          <p:cNvPr id="3" name="Rectangle 2"/>
          <p:cNvSpPr/>
          <p:nvPr/>
        </p:nvSpPr>
        <p:spPr>
          <a:xfrm>
            <a:off x="470726" y="1071264"/>
            <a:ext cx="8473249" cy="2148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223884"/>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22" name="Title 7"/>
          <p:cNvSpPr txBox="1">
            <a:spLocks/>
          </p:cNvSpPr>
          <p:nvPr/>
        </p:nvSpPr>
        <p:spPr>
          <a:xfrm>
            <a:off x="0" y="152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Minion Pro" pitchFamily="18" charset="0"/>
              </a:rPr>
              <a:t>GPU Algorithm</a:t>
            </a:r>
          </a:p>
        </p:txBody>
      </p:sp>
      <p:grpSp>
        <p:nvGrpSpPr>
          <p:cNvPr id="42" name="Group 41"/>
          <p:cNvGrpSpPr/>
          <p:nvPr/>
        </p:nvGrpSpPr>
        <p:grpSpPr>
          <a:xfrm>
            <a:off x="470726" y="1886043"/>
            <a:ext cx="8368479" cy="4590957"/>
            <a:chOff x="321447" y="1573456"/>
            <a:chExt cx="6125238" cy="3360313"/>
          </a:xfrm>
        </p:grpSpPr>
        <p:sp>
          <p:nvSpPr>
            <p:cNvPr id="44" name="Down Arrow 43"/>
            <p:cNvSpPr/>
            <p:nvPr/>
          </p:nvSpPr>
          <p:spPr>
            <a:xfrm>
              <a:off x="3182541" y="1573456"/>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5" name="Rounded Rectangle 44"/>
            <p:cNvSpPr/>
            <p:nvPr/>
          </p:nvSpPr>
          <p:spPr>
            <a:xfrm>
              <a:off x="1928802" y="1890456"/>
              <a:ext cx="2786082" cy="28244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Update level set field at active voxels</a:t>
              </a:r>
              <a:endParaRPr lang="en-US" sz="1600" dirty="0">
                <a:solidFill>
                  <a:schemeClr val="tx1"/>
                </a:solidFill>
                <a:latin typeface="Minion Pro" pitchFamily="18" charset="0"/>
              </a:endParaRPr>
            </a:p>
          </p:txBody>
        </p:sp>
        <p:sp>
          <p:nvSpPr>
            <p:cNvPr id="46" name="Down Arrow 45"/>
            <p:cNvSpPr/>
            <p:nvPr/>
          </p:nvSpPr>
          <p:spPr>
            <a:xfrm>
              <a:off x="3182541" y="2280155"/>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8" name="Down Arrow 47"/>
            <p:cNvSpPr/>
            <p:nvPr/>
          </p:nvSpPr>
          <p:spPr>
            <a:xfrm>
              <a:off x="3182541" y="3432181"/>
              <a:ext cx="285750" cy="228812"/>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49" name="Flowchart: Decision 48"/>
            <p:cNvSpPr/>
            <p:nvPr/>
          </p:nvSpPr>
          <p:spPr>
            <a:xfrm>
              <a:off x="1928802" y="3753950"/>
              <a:ext cx="2786082" cy="1179819"/>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Is active computational domain empty?</a:t>
              </a:r>
              <a:endParaRPr lang="en-US" sz="1600" dirty="0">
                <a:latin typeface="Minion Pro" pitchFamily="18" charset="0"/>
              </a:endParaRPr>
            </a:p>
          </p:txBody>
        </p:sp>
        <p:sp>
          <p:nvSpPr>
            <p:cNvPr id="50" name="Rounded Rectangle 49"/>
            <p:cNvSpPr/>
            <p:nvPr/>
          </p:nvSpPr>
          <p:spPr>
            <a:xfrm>
              <a:off x="5267958" y="4096723"/>
              <a:ext cx="1178727" cy="51527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r>
                <a:rPr lang="en-US" sz="1600" dirty="0" smtClean="0">
                  <a:solidFill>
                    <a:schemeClr val="tx1"/>
                  </a:solidFill>
                  <a:latin typeface="Minion Pro" pitchFamily="18" charset="0"/>
                </a:rPr>
                <a:t>Segmentation converged</a:t>
              </a:r>
              <a:endParaRPr lang="en-US" sz="1600" dirty="0">
                <a:solidFill>
                  <a:schemeClr val="tx1"/>
                </a:solidFill>
                <a:latin typeface="Minion Pro" pitchFamily="18" charset="0"/>
              </a:endParaRPr>
            </a:p>
          </p:txBody>
        </p:sp>
        <p:sp>
          <p:nvSpPr>
            <p:cNvPr id="51" name="Down Arrow 50"/>
            <p:cNvSpPr/>
            <p:nvPr/>
          </p:nvSpPr>
          <p:spPr>
            <a:xfrm rot="16200000">
              <a:off x="4839769" y="4186251"/>
              <a:ext cx="286015" cy="321471"/>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dirty="0">
                <a:solidFill>
                  <a:schemeClr val="tx1"/>
                </a:solidFill>
                <a:latin typeface="Minion Pro" pitchFamily="18" charset="0"/>
              </a:endParaRPr>
            </a:p>
          </p:txBody>
        </p:sp>
        <p:sp>
          <p:nvSpPr>
            <p:cNvPr id="52" name="Curved Left Arrow 51"/>
            <p:cNvSpPr/>
            <p:nvPr/>
          </p:nvSpPr>
          <p:spPr>
            <a:xfrm rot="10800000">
              <a:off x="750075" y="1759350"/>
              <a:ext cx="1071570" cy="2745393"/>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sz="1600">
                <a:solidFill>
                  <a:schemeClr val="tx1"/>
                </a:solidFill>
                <a:latin typeface="Minion Pro" pitchFamily="18" charset="0"/>
              </a:endParaRPr>
            </a:p>
          </p:txBody>
        </p:sp>
        <p:sp>
          <p:nvSpPr>
            <p:cNvPr id="53" name="Content Placeholder 8"/>
            <p:cNvSpPr txBox="1">
              <a:spLocks/>
            </p:cNvSpPr>
            <p:nvPr/>
          </p:nvSpPr>
          <p:spPr>
            <a:xfrm>
              <a:off x="4714884" y="3949444"/>
              <a:ext cx="482207" cy="268141"/>
            </a:xfrm>
            <a:prstGeom prst="rect">
              <a:avLst/>
            </a:prstGeom>
          </p:spPr>
          <p:txBody>
            <a:bodyPr/>
            <a:lstStyle/>
            <a:p>
              <a:pPr marL="0" marR="0" lvl="1"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smtClean="0">
                  <a:ln>
                    <a:noFill/>
                  </a:ln>
                  <a:solidFill>
                    <a:schemeClr val="tx1"/>
                  </a:solidFill>
                  <a:effectLst/>
                  <a:uLnTx/>
                  <a:uFillTx/>
                  <a:latin typeface="Minion Pro" pitchFamily="18" charset="0"/>
                </a:rPr>
                <a:t>Yes</a:t>
              </a:r>
              <a:endParaRPr kumimoji="0" lang="nn-NO" sz="1200" b="1" i="0" u="none" strike="noStrike" kern="1200" cap="none" spc="0" normalizeH="0" baseline="0" noProof="0" dirty="0" smtClean="0">
                <a:ln>
                  <a:noFill/>
                </a:ln>
                <a:solidFill>
                  <a:schemeClr val="tx1"/>
                </a:solidFill>
                <a:effectLst/>
                <a:uLnTx/>
                <a:uFillTx/>
                <a:latin typeface="Minion Pro" pitchFamily="18" charset="0"/>
              </a:endParaRPr>
            </a:p>
          </p:txBody>
        </p:sp>
        <p:sp>
          <p:nvSpPr>
            <p:cNvPr id="54" name="Content Placeholder 8"/>
            <p:cNvSpPr txBox="1">
              <a:spLocks/>
            </p:cNvSpPr>
            <p:nvPr/>
          </p:nvSpPr>
          <p:spPr bwMode="auto">
            <a:xfrm>
              <a:off x="321447" y="2949528"/>
              <a:ext cx="482207" cy="268141"/>
            </a:xfrm>
            <a:prstGeom prst="rect">
              <a:avLst/>
            </a:prstGeom>
            <a:noFill/>
            <a:ln w="9525">
              <a:noFill/>
              <a:miter lim="800000"/>
              <a:headEnd/>
              <a:tailEnd/>
            </a:ln>
          </p:spPr>
          <p:txBody>
            <a:bodyPr vert="horz" wrap="square" lIns="68598" tIns="34299" rIns="68598" bIns="34299" numCol="1" anchor="t" anchorCtr="0" compatLnSpc="1">
              <a:prstTxWarp prst="textNoShape">
                <a:avLst/>
              </a:prstTxWarp>
            </a:bodyPr>
            <a:lstStyle/>
            <a:p>
              <a:pPr marL="0" lvl="1" algn="ctr" defTabSz="685983">
                <a:spcBef>
                  <a:spcPct val="20000"/>
                </a:spcBef>
                <a:defRPr/>
              </a:pPr>
              <a:r>
                <a:rPr lang="en-US" sz="1200" b="1" dirty="0" smtClean="0">
                  <a:latin typeface="Minion Pro" pitchFamily="18" charset="0"/>
                </a:rPr>
                <a:t>No</a:t>
              </a:r>
              <a:endParaRPr lang="nn-NO" sz="1200" b="1" dirty="0" smtClean="0">
                <a:latin typeface="Minion Pro" pitchFamily="18" charset="0"/>
              </a:endParaRPr>
            </a:p>
          </p:txBody>
        </p:sp>
      </p:grpSp>
      <p:sp>
        <p:nvSpPr>
          <p:cNvPr id="23" name="Rounded Rectangle 22"/>
          <p:cNvSpPr/>
          <p:nvPr/>
        </p:nvSpPr>
        <p:spPr>
          <a:xfrm>
            <a:off x="2133600" y="3326463"/>
            <a:ext cx="4925172" cy="952487"/>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buAutoNum type="arabicPeriod"/>
            </a:pPr>
            <a:r>
              <a:rPr lang="en-US" sz="1600" dirty="0">
                <a:solidFill>
                  <a:schemeClr val="tx1"/>
                </a:solidFill>
                <a:latin typeface="Minion Pro" pitchFamily="18" charset="0"/>
              </a:rPr>
              <a:t> </a:t>
            </a:r>
            <a:r>
              <a:rPr lang="en-US" sz="1600" dirty="0" smtClean="0">
                <a:solidFill>
                  <a:schemeClr val="tx1"/>
                </a:solidFill>
                <a:latin typeface="Minion Pro" pitchFamily="18" charset="0"/>
              </a:rPr>
              <a:t> Generate </a:t>
            </a:r>
            <a:r>
              <a:rPr lang="en-US" sz="1600" dirty="0">
                <a:solidFill>
                  <a:schemeClr val="tx1"/>
                </a:solidFill>
                <a:latin typeface="Minion Pro" pitchFamily="18" charset="0"/>
              </a:rPr>
              <a:t>new active coordinates (duplicates are OK)</a:t>
            </a:r>
          </a:p>
          <a:p>
            <a:pPr>
              <a:buAutoNum type="arabicPeriod"/>
            </a:pPr>
            <a:r>
              <a:rPr lang="en-US" sz="1600" dirty="0">
                <a:solidFill>
                  <a:schemeClr val="tx1"/>
                </a:solidFill>
                <a:latin typeface="Minion Pro" pitchFamily="18" charset="0"/>
              </a:rPr>
              <a:t>  Remove duplicates</a:t>
            </a:r>
          </a:p>
          <a:p>
            <a:pPr>
              <a:buAutoNum type="arabicPeriod"/>
            </a:pPr>
            <a:r>
              <a:rPr lang="en-US" sz="1600" dirty="0">
                <a:solidFill>
                  <a:schemeClr val="tx1"/>
                </a:solidFill>
                <a:latin typeface="Minion Pro" pitchFamily="18" charset="0"/>
              </a:rPr>
              <a:t>  Compact unique new coordinates into a new dense list</a:t>
            </a:r>
          </a:p>
        </p:txBody>
      </p:sp>
      <p:sp>
        <p:nvSpPr>
          <p:cNvPr id="25" name="Rounded Rectangle 24"/>
          <p:cNvSpPr/>
          <p:nvPr/>
        </p:nvSpPr>
        <p:spPr>
          <a:xfrm>
            <a:off x="2666741" y="1128414"/>
            <a:ext cx="3806427" cy="643652"/>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marL="342900" indent="-342900">
              <a:buAutoNum type="arabicPeriod"/>
            </a:pPr>
            <a:r>
              <a:rPr lang="en-US" sz="1600" dirty="0" smtClean="0">
                <a:solidFill>
                  <a:schemeClr val="tx1"/>
                </a:solidFill>
                <a:latin typeface="Minion Pro" pitchFamily="18" charset="0"/>
              </a:rPr>
              <a:t>Initialize level set field</a:t>
            </a:r>
          </a:p>
          <a:p>
            <a:pPr marL="342900" indent="-342900">
              <a:buAutoNum type="arabicPeriod"/>
            </a:pPr>
            <a:r>
              <a:rPr lang="en-US" sz="1600" dirty="0" smtClean="0">
                <a:solidFill>
                  <a:schemeClr val="tx1"/>
                </a:solidFill>
                <a:latin typeface="Minion Pro" pitchFamily="18" charset="0"/>
              </a:rPr>
              <a:t>Initialize dense list of active voxels</a:t>
            </a:r>
            <a:endParaRPr lang="en-US" sz="1600" dirty="0">
              <a:solidFill>
                <a:schemeClr val="tx1"/>
              </a:solidFill>
              <a:latin typeface="Minion Pro" pitchFamily="18" charset="0"/>
            </a:endParaRPr>
          </a:p>
        </p:txBody>
      </p:sp>
    </p:spTree>
    <p:extLst>
      <p:ext uri="{BB962C8B-B14F-4D97-AF65-F5344CB8AC3E}">
        <p14:creationId xmlns:p14="http://schemas.microsoft.com/office/powerpoint/2010/main" val="43996703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51"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lang="nn-NO" sz="2400" dirty="0">
                <a:latin typeface="Minion Pro" pitchFamily="18" charset="0"/>
              </a:rPr>
              <a:t>Initialize level set field and dense list of active voxels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22" name="Group 20"/>
          <p:cNvGrpSpPr/>
          <p:nvPr/>
        </p:nvGrpSpPr>
        <p:grpSpPr>
          <a:xfrm>
            <a:off x="6870700" y="277106"/>
            <a:ext cx="1821669" cy="1608844"/>
            <a:chOff x="4929198" y="214495"/>
            <a:chExt cx="1821669" cy="1608844"/>
          </a:xfrm>
        </p:grpSpPr>
        <p:grpSp>
          <p:nvGrpSpPr>
            <p:cNvPr id="23" name="Group 19"/>
            <p:cNvGrpSpPr/>
            <p:nvPr/>
          </p:nvGrpSpPr>
          <p:grpSpPr>
            <a:xfrm>
              <a:off x="4982776" y="214495"/>
              <a:ext cx="1660934" cy="1555215"/>
              <a:chOff x="476270" y="1357298"/>
              <a:chExt cx="8119310" cy="5214974"/>
            </a:xfrm>
          </p:grpSpPr>
          <p:grpSp>
            <p:nvGrpSpPr>
              <p:cNvPr id="25" name="Group 19"/>
              <p:cNvGrpSpPr/>
              <p:nvPr/>
            </p:nvGrpSpPr>
            <p:grpSpPr>
              <a:xfrm>
                <a:off x="2571736" y="1357298"/>
                <a:ext cx="3748102" cy="5214974"/>
                <a:chOff x="2571736" y="1357298"/>
                <a:chExt cx="3748102" cy="5214974"/>
              </a:xfrm>
            </p:grpSpPr>
            <p:sp>
              <p:nvSpPr>
                <p:cNvPr id="30" name="Rounded Rectangle 29"/>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1" name="Down Arrow 30"/>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2" name="Rounded Rectangle 31"/>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Down Arrow 32"/>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Rounded Rectangle 51"/>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Flowchart: Decision 53"/>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26" name="Group 20"/>
              <p:cNvGrpSpPr/>
              <p:nvPr/>
            </p:nvGrpSpPr>
            <p:grpSpPr>
              <a:xfrm>
                <a:off x="476270" y="2343630"/>
                <a:ext cx="8119310" cy="3800014"/>
                <a:chOff x="476270" y="2343630"/>
                <a:chExt cx="8119310" cy="3800014"/>
              </a:xfrm>
            </p:grpSpPr>
            <p:sp>
              <p:nvSpPr>
                <p:cNvPr id="27" name="Rounded Rectangle 26"/>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28" name="Down Arrow 27"/>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29" name="Curved Left Arrow 28"/>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4" name="Rectangle 23"/>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pic>
        <p:nvPicPr>
          <p:cNvPr id="55" name="Picture 3"/>
          <p:cNvPicPr>
            <a:picLocks noChangeAspect="1" noChangeArrowheads="1"/>
          </p:cNvPicPr>
          <p:nvPr/>
        </p:nvPicPr>
        <p:blipFill rotWithShape="1">
          <a:blip r:embed="rId3" cstate="print"/>
          <a:srcRect l="1" r="74280"/>
          <a:stretch/>
        </p:blipFill>
        <p:spPr bwMode="auto">
          <a:xfrm>
            <a:off x="415930" y="3108748"/>
            <a:ext cx="2127245" cy="2530052"/>
          </a:xfrm>
          <a:prstGeom prst="rect">
            <a:avLst/>
          </a:prstGeom>
          <a:noFill/>
          <a:ln w="9525">
            <a:noFill/>
            <a:miter lim="800000"/>
            <a:headEnd/>
            <a:tailEnd/>
          </a:ln>
        </p:spPr>
      </p:pic>
    </p:spTree>
    <p:extLst>
      <p:ext uri="{BB962C8B-B14F-4D97-AF65-F5344CB8AC3E}">
        <p14:creationId xmlns:p14="http://schemas.microsoft.com/office/powerpoint/2010/main" val="102993490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pic>
        <p:nvPicPr>
          <p:cNvPr id="52" name="Picture 3"/>
          <p:cNvPicPr>
            <a:picLocks noChangeAspect="1" noChangeArrowheads="1"/>
          </p:cNvPicPr>
          <p:nvPr/>
        </p:nvPicPr>
        <p:blipFill rotWithShape="1">
          <a:blip r:embed="rId3" cstate="print"/>
          <a:srcRect r="30609"/>
          <a:stretch/>
        </p:blipFill>
        <p:spPr bwMode="auto">
          <a:xfrm>
            <a:off x="415930" y="3108748"/>
            <a:ext cx="5739226" cy="2530052"/>
          </a:xfrm>
          <a:prstGeom prst="rect">
            <a:avLst/>
          </a:prstGeom>
          <a:noFill/>
          <a:ln w="9525">
            <a:noFill/>
            <a:miter lim="800000"/>
            <a:headEnd/>
            <a:tailEnd/>
          </a:ln>
        </p:spPr>
      </p:pic>
      <p:sp>
        <p:nvSpPr>
          <p:cNvPr id="23"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lang="nn-NO" sz="2400" dirty="0">
                <a:latin typeface="Minion Pro" pitchFamily="18" charset="0"/>
              </a:rPr>
              <a:t>Initialize level set field and dense list of active voxels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24" name="Group 20"/>
          <p:cNvGrpSpPr/>
          <p:nvPr/>
        </p:nvGrpSpPr>
        <p:grpSpPr>
          <a:xfrm>
            <a:off x="6870700" y="277106"/>
            <a:ext cx="1821669" cy="1608844"/>
            <a:chOff x="4929198" y="214495"/>
            <a:chExt cx="1821669" cy="1608844"/>
          </a:xfrm>
        </p:grpSpPr>
        <p:grpSp>
          <p:nvGrpSpPr>
            <p:cNvPr id="25" name="Group 19"/>
            <p:cNvGrpSpPr/>
            <p:nvPr/>
          </p:nvGrpSpPr>
          <p:grpSpPr>
            <a:xfrm>
              <a:off x="4982776" y="214495"/>
              <a:ext cx="1660934" cy="1555215"/>
              <a:chOff x="476270" y="1357298"/>
              <a:chExt cx="8119310" cy="5214974"/>
            </a:xfrm>
          </p:grpSpPr>
          <p:grpSp>
            <p:nvGrpSpPr>
              <p:cNvPr id="27" name="Group 19"/>
              <p:cNvGrpSpPr/>
              <p:nvPr/>
            </p:nvGrpSpPr>
            <p:grpSpPr>
              <a:xfrm>
                <a:off x="2571736" y="1357298"/>
                <a:ext cx="3748102" cy="5214974"/>
                <a:chOff x="2571736" y="1357298"/>
                <a:chExt cx="3748102" cy="5214974"/>
              </a:xfrm>
            </p:grpSpPr>
            <p:sp>
              <p:nvSpPr>
                <p:cNvPr id="32" name="Rounded Rectangle 31"/>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Down Arrow 3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Rounded Rectangle 5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Flowchart: Decision 55"/>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28" name="Group 20"/>
              <p:cNvGrpSpPr/>
              <p:nvPr/>
            </p:nvGrpSpPr>
            <p:grpSpPr>
              <a:xfrm>
                <a:off x="476270" y="2343630"/>
                <a:ext cx="8119310" cy="3800014"/>
                <a:chOff x="476270" y="2343630"/>
                <a:chExt cx="8119310" cy="3800014"/>
              </a:xfrm>
            </p:grpSpPr>
            <p:sp>
              <p:nvSpPr>
                <p:cNvPr id="29" name="Rounded Rectangle 28"/>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0" name="Down Arrow 29"/>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1" name="Curved Left Arrow 30"/>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6" name="Rectangle 25"/>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15363517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51"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lang="nn-NO" sz="2400" dirty="0">
                <a:latin typeface="Minion Pro" pitchFamily="18" charset="0"/>
              </a:rPr>
              <a:t>Initialize level set field and dense list of active voxels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pic>
        <p:nvPicPr>
          <p:cNvPr id="52" name="Picture 3"/>
          <p:cNvPicPr>
            <a:picLocks noChangeAspect="1" noChangeArrowheads="1"/>
          </p:cNvPicPr>
          <p:nvPr/>
        </p:nvPicPr>
        <p:blipFill>
          <a:blip r:embed="rId3" cstate="print"/>
          <a:srcRect/>
          <a:stretch>
            <a:fillRect/>
          </a:stretch>
        </p:blipFill>
        <p:spPr bwMode="auto">
          <a:xfrm>
            <a:off x="415930" y="3108748"/>
            <a:ext cx="8270870" cy="2530052"/>
          </a:xfrm>
          <a:prstGeom prst="rect">
            <a:avLst/>
          </a:prstGeom>
          <a:noFill/>
          <a:ln w="9525">
            <a:noFill/>
            <a:miter lim="800000"/>
            <a:headEnd/>
            <a:tailEnd/>
          </a:ln>
        </p:spPr>
      </p:pic>
      <p:grpSp>
        <p:nvGrpSpPr>
          <p:cNvPr id="23" name="Group 20"/>
          <p:cNvGrpSpPr/>
          <p:nvPr/>
        </p:nvGrpSpPr>
        <p:grpSpPr>
          <a:xfrm>
            <a:off x="6870700" y="277106"/>
            <a:ext cx="1821669" cy="1608844"/>
            <a:chOff x="4929198" y="214495"/>
            <a:chExt cx="1821669" cy="1608844"/>
          </a:xfrm>
        </p:grpSpPr>
        <p:grpSp>
          <p:nvGrpSpPr>
            <p:cNvPr id="24" name="Group 19"/>
            <p:cNvGrpSpPr/>
            <p:nvPr/>
          </p:nvGrpSpPr>
          <p:grpSpPr>
            <a:xfrm>
              <a:off x="4982776" y="214495"/>
              <a:ext cx="1660934" cy="1555215"/>
              <a:chOff x="476270" y="1357298"/>
              <a:chExt cx="8119310" cy="5214974"/>
            </a:xfrm>
          </p:grpSpPr>
          <p:grpSp>
            <p:nvGrpSpPr>
              <p:cNvPr id="26" name="Group 19"/>
              <p:cNvGrpSpPr/>
              <p:nvPr/>
            </p:nvGrpSpPr>
            <p:grpSpPr>
              <a:xfrm>
                <a:off x="2571736" y="1357298"/>
                <a:ext cx="3748102" cy="5214974"/>
                <a:chOff x="2571736" y="1357298"/>
                <a:chExt cx="3748102" cy="5214974"/>
              </a:xfrm>
            </p:grpSpPr>
            <p:sp>
              <p:nvSpPr>
                <p:cNvPr id="31" name="Rounded Rectangle 30"/>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2" name="Down Arrow 31"/>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3" name="Rounded Rectangle 3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Flowchart: Decision 55"/>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27" name="Group 20"/>
              <p:cNvGrpSpPr/>
              <p:nvPr/>
            </p:nvGrpSpPr>
            <p:grpSpPr>
              <a:xfrm>
                <a:off x="476270" y="2343630"/>
                <a:ext cx="8119310" cy="3800014"/>
                <a:chOff x="476270" y="2343630"/>
                <a:chExt cx="8119310" cy="3800014"/>
              </a:xfrm>
            </p:grpSpPr>
            <p:sp>
              <p:nvSpPr>
                <p:cNvPr id="28" name="Rounded Rectangle 27"/>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29" name="Down Arrow 28"/>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0" name="Curved Left Arrow 29"/>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5" name="Rectangle 24"/>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36786141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80"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Interpret </a:t>
            </a:r>
            <a:r>
              <a:rPr kumimoji="0" lang="nn-NO" sz="2400" i="0" u="none" strike="noStrike" kern="1200" cap="none" spc="0" normalizeH="0" noProof="0" dirty="0" smtClean="0">
                <a:ln>
                  <a:noFill/>
                </a:ln>
                <a:solidFill>
                  <a:schemeClr val="tx1"/>
                </a:solidFill>
                <a:effectLst/>
                <a:uLnTx/>
                <a:uFillTx/>
                <a:latin typeface="Minion Pro" pitchFamily="18" charset="0"/>
              </a:rPr>
              <a:t>scratchpad as 1D</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pic>
        <p:nvPicPr>
          <p:cNvPr id="81" name="Picture 3"/>
          <p:cNvPicPr>
            <a:picLocks noChangeAspect="1" noChangeArrowheads="1"/>
          </p:cNvPicPr>
          <p:nvPr/>
        </p:nvPicPr>
        <p:blipFill>
          <a:blip r:embed="rId4" cstate="print"/>
          <a:srcRect l="74557" b="15139"/>
          <a:stretch>
            <a:fillRect/>
          </a:stretch>
        </p:blipFill>
        <p:spPr bwMode="auto">
          <a:xfrm>
            <a:off x="304800" y="3276600"/>
            <a:ext cx="1905000" cy="1943664"/>
          </a:xfrm>
          <a:prstGeom prst="rect">
            <a:avLst/>
          </a:prstGeom>
          <a:noFill/>
          <a:ln w="9525">
            <a:noFill/>
            <a:miter lim="800000"/>
            <a:headEnd/>
            <a:tailEnd/>
          </a:ln>
        </p:spPr>
      </p:pic>
      <p:pic>
        <p:nvPicPr>
          <p:cNvPr id="82" name="Picture 2" descr="C:\Users\mike\Research\iiRepository\GPUSeg\papers\PNAS\PNAS-2\figures\figure2.tif"/>
          <p:cNvPicPr>
            <a:picLocks noChangeAspect="1" noChangeArrowheads="1"/>
          </p:cNvPicPr>
          <p:nvPr/>
        </p:nvPicPr>
        <p:blipFill>
          <a:blip r:embed="rId5" cstate="print"/>
          <a:srcRect l="13518" t="61178" r="8541" b="25048"/>
          <a:stretch>
            <a:fillRect/>
          </a:stretch>
        </p:blipFill>
        <p:spPr bwMode="auto">
          <a:xfrm>
            <a:off x="2808412" y="4050469"/>
            <a:ext cx="6106989" cy="556136"/>
          </a:xfrm>
          <a:prstGeom prst="rect">
            <a:avLst/>
          </a:prstGeom>
          <a:noFill/>
        </p:spPr>
      </p:pic>
      <p:graphicFrame>
        <p:nvGraphicFramePr>
          <p:cNvPr id="83" name="Object 16"/>
          <p:cNvGraphicFramePr>
            <a:graphicFrameLocks noChangeAspect="1"/>
          </p:cNvGraphicFramePr>
          <p:nvPr>
            <p:extLst>
              <p:ext uri="{D42A27DB-BD31-4B8C-83A1-F6EECF244321}">
                <p14:modId xmlns:p14="http://schemas.microsoft.com/office/powerpoint/2010/main" val="146092596"/>
              </p:ext>
            </p:extLst>
          </p:nvPr>
        </p:nvGraphicFramePr>
        <p:xfrm>
          <a:off x="2303264" y="4143912"/>
          <a:ext cx="454025" cy="363538"/>
        </p:xfrm>
        <a:graphic>
          <a:graphicData uri="http://schemas.openxmlformats.org/presentationml/2006/ole">
            <mc:AlternateContent xmlns:mc="http://schemas.openxmlformats.org/markup-compatibility/2006">
              <mc:Choice xmlns:v="urn:schemas-microsoft-com:vml" Requires="v">
                <p:oleObj spid="_x0000_s1044" name="Equation" r:id="rId6" imgW="126720" imgH="101520" progId="Equation.3">
                  <p:embed/>
                </p:oleObj>
              </mc:Choice>
              <mc:Fallback>
                <p:oleObj name="Equation" r:id="rId6" imgW="126720" imgH="1015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3264" y="4143912"/>
                        <a:ext cx="454025"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1" name="Group 20"/>
          <p:cNvGrpSpPr/>
          <p:nvPr/>
        </p:nvGrpSpPr>
        <p:grpSpPr>
          <a:xfrm>
            <a:off x="6870700" y="277106"/>
            <a:ext cx="1821669" cy="1608844"/>
            <a:chOff x="4929198" y="214495"/>
            <a:chExt cx="1821669" cy="1608844"/>
          </a:xfrm>
        </p:grpSpPr>
        <p:grpSp>
          <p:nvGrpSpPr>
            <p:cNvPr id="52" name="Group 19"/>
            <p:cNvGrpSpPr/>
            <p:nvPr/>
          </p:nvGrpSpPr>
          <p:grpSpPr>
            <a:xfrm>
              <a:off x="4982776" y="214495"/>
              <a:ext cx="1660934" cy="1555215"/>
              <a:chOff x="476270" y="1357298"/>
              <a:chExt cx="8119310" cy="5214974"/>
            </a:xfrm>
          </p:grpSpPr>
          <p:grpSp>
            <p:nvGrpSpPr>
              <p:cNvPr id="54" name="Group 19"/>
              <p:cNvGrpSpPr/>
              <p:nvPr/>
            </p:nvGrpSpPr>
            <p:grpSpPr>
              <a:xfrm>
                <a:off x="2571736" y="1357298"/>
                <a:ext cx="3748102" cy="5214974"/>
                <a:chOff x="2571736" y="1357298"/>
                <a:chExt cx="3748102" cy="5214974"/>
              </a:xfrm>
            </p:grpSpPr>
            <p:sp>
              <p:nvSpPr>
                <p:cNvPr id="59" name="Rounded Rectangle 5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Down Arrow 5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4" name="Rounded Rectangle 83"/>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5" name="Down Arrow 84"/>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6" name="Flowchart: Decision 85"/>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5" name="Group 20"/>
              <p:cNvGrpSpPr/>
              <p:nvPr/>
            </p:nvGrpSpPr>
            <p:grpSpPr>
              <a:xfrm>
                <a:off x="476270" y="2343630"/>
                <a:ext cx="8119310" cy="3800014"/>
                <a:chOff x="476270" y="2343630"/>
                <a:chExt cx="8119310" cy="3800014"/>
              </a:xfrm>
            </p:grpSpPr>
            <p:sp>
              <p:nvSpPr>
                <p:cNvPr id="56" name="Rounded Rectangle 5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Curved Left Arrow 5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3" name="Rectangle 52"/>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531296969"/>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grpSp>
        <p:nvGrpSpPr>
          <p:cNvPr id="51" name="Group 50"/>
          <p:cNvGrpSpPr/>
          <p:nvPr/>
        </p:nvGrpSpPr>
        <p:grpSpPr>
          <a:xfrm>
            <a:off x="423488" y="3266818"/>
            <a:ext cx="8339512" cy="2524382"/>
            <a:chOff x="238506" y="3214686"/>
            <a:chExt cx="8620879" cy="2609552"/>
          </a:xfrm>
        </p:grpSpPr>
        <p:pic>
          <p:nvPicPr>
            <p:cNvPr id="52" name="Picture 2" descr="C:\Users\mike\Research\iiRepository\GPUSeg\papers\PNAS\PNAS-2\figures\figure2.tif"/>
            <p:cNvPicPr>
              <a:picLocks noChangeAspect="1" noChangeArrowheads="1"/>
            </p:cNvPicPr>
            <p:nvPr/>
          </p:nvPicPr>
          <p:blipFill>
            <a:blip r:embed="rId3" cstate="print"/>
            <a:srcRect l="1709" t="61178" r="8541" b="25048"/>
            <a:stretch>
              <a:fillRect/>
            </a:stretch>
          </p:blipFill>
          <p:spPr bwMode="auto">
            <a:xfrm>
              <a:off x="238506" y="3214686"/>
              <a:ext cx="8611683" cy="681042"/>
            </a:xfrm>
            <a:prstGeom prst="rect">
              <a:avLst/>
            </a:prstGeom>
            <a:noFill/>
          </p:spPr>
        </p:pic>
        <p:pic>
          <p:nvPicPr>
            <p:cNvPr id="53" name="Picture 2" descr="C:\Users\mike\Research\iiRepository\GPUSeg\papers\PNAS\PNAS-2\figures\figure2.tif"/>
            <p:cNvPicPr>
              <a:picLocks noChangeAspect="1" noChangeArrowheads="1"/>
            </p:cNvPicPr>
            <p:nvPr/>
          </p:nvPicPr>
          <p:blipFill>
            <a:blip r:embed="rId4" cstate="print"/>
            <a:srcRect l="1572" t="83716" r="8541" b="2510"/>
            <a:stretch>
              <a:fillRect/>
            </a:stretch>
          </p:blipFill>
          <p:spPr bwMode="auto">
            <a:xfrm>
              <a:off x="238506" y="5143512"/>
              <a:ext cx="8620879" cy="680726"/>
            </a:xfrm>
            <a:prstGeom prst="rect">
              <a:avLst/>
            </a:prstGeom>
            <a:noFill/>
          </p:spPr>
        </p:pic>
        <p:sp>
          <p:nvSpPr>
            <p:cNvPr id="54" name="Down Arrow 53"/>
            <p:cNvSpPr/>
            <p:nvPr/>
          </p:nvSpPr>
          <p:spPr>
            <a:xfrm>
              <a:off x="4872040" y="3967166"/>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Rounded Rectangle 54"/>
            <p:cNvSpPr/>
            <p:nvPr/>
          </p:nvSpPr>
          <p:spPr>
            <a:xfrm>
              <a:off x="3883024" y="4324356"/>
              <a:ext cx="2376921" cy="35719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inion Pro" pitchFamily="18" charset="0"/>
                </a:rPr>
                <a:t>Stream Compaction</a:t>
              </a:r>
              <a:endParaRPr lang="en-US" dirty="0">
                <a:solidFill>
                  <a:schemeClr val="tx1"/>
                </a:solidFill>
                <a:latin typeface="Minion Pro" pitchFamily="18" charset="0"/>
              </a:endParaRPr>
            </a:p>
          </p:txBody>
        </p:sp>
        <p:sp>
          <p:nvSpPr>
            <p:cNvPr id="56" name="Down Arrow 55"/>
            <p:cNvSpPr/>
            <p:nvPr/>
          </p:nvSpPr>
          <p:spPr>
            <a:xfrm>
              <a:off x="4881562" y="475203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grpSp>
      <p:sp>
        <p:nvSpPr>
          <p:cNvPr id="57"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Compact the</a:t>
            </a:r>
            <a:r>
              <a:rPr kumimoji="0" lang="nn-NO" sz="2400" i="0" u="none" strike="noStrike" kern="1200" cap="none" spc="0" normalizeH="0" noProof="0" dirty="0" smtClean="0">
                <a:ln>
                  <a:noFill/>
                </a:ln>
                <a:solidFill>
                  <a:schemeClr val="tx1"/>
                </a:solidFill>
                <a:effectLst/>
                <a:uLnTx/>
                <a:uFillTx/>
                <a:latin typeface="Minion Pro" pitchFamily="18" charset="0"/>
              </a:rPr>
              <a:t> scratchpad</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58" name="Group 20"/>
          <p:cNvGrpSpPr/>
          <p:nvPr/>
        </p:nvGrpSpPr>
        <p:grpSpPr>
          <a:xfrm>
            <a:off x="6870700" y="277106"/>
            <a:ext cx="1821669" cy="1608844"/>
            <a:chOff x="4929198" y="214495"/>
            <a:chExt cx="1821669" cy="1608844"/>
          </a:xfrm>
        </p:grpSpPr>
        <p:grpSp>
          <p:nvGrpSpPr>
            <p:cNvPr id="59" name="Group 19"/>
            <p:cNvGrpSpPr/>
            <p:nvPr/>
          </p:nvGrpSpPr>
          <p:grpSpPr>
            <a:xfrm>
              <a:off x="4982776" y="214495"/>
              <a:ext cx="1660934" cy="1555215"/>
              <a:chOff x="476270" y="1357298"/>
              <a:chExt cx="8119310" cy="5214974"/>
            </a:xfrm>
          </p:grpSpPr>
          <p:grpSp>
            <p:nvGrpSpPr>
              <p:cNvPr id="61" name="Group 19"/>
              <p:cNvGrpSpPr/>
              <p:nvPr/>
            </p:nvGrpSpPr>
            <p:grpSpPr>
              <a:xfrm>
                <a:off x="2571736" y="1357298"/>
                <a:ext cx="3748102" cy="5214974"/>
                <a:chOff x="2571736" y="1357298"/>
                <a:chExt cx="3748102" cy="5214974"/>
              </a:xfrm>
            </p:grpSpPr>
            <p:sp>
              <p:nvSpPr>
                <p:cNvPr id="83" name="Rounded Rectangle 82"/>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4" name="Down Arrow 83"/>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5" name="Rounded Rectangle 84"/>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6" name="Down Arrow 85"/>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7" name="Rounded Rectangle 86"/>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8" name="Down Arrow 87"/>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9" name="Flowchart: Decision 88"/>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2" name="Group 20"/>
              <p:cNvGrpSpPr/>
              <p:nvPr/>
            </p:nvGrpSpPr>
            <p:grpSpPr>
              <a:xfrm>
                <a:off x="476270" y="2343630"/>
                <a:ext cx="8119310" cy="3800014"/>
                <a:chOff x="476270" y="2343630"/>
                <a:chExt cx="8119310" cy="3800014"/>
              </a:xfrm>
            </p:grpSpPr>
            <p:sp>
              <p:nvSpPr>
                <p:cNvPr id="80" name="Rounded Rectangle 79"/>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1" name="Down Arrow 80"/>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2" name="Curved Left Arrow 81"/>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60" name="Rectangle 59"/>
            <p:cNvSpPr/>
            <p:nvPr/>
          </p:nvSpPr>
          <p:spPr>
            <a:xfrm>
              <a:off x="4929198" y="414722"/>
              <a:ext cx="1821669" cy="140861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24938231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58"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Update the level</a:t>
            </a:r>
            <a:r>
              <a:rPr kumimoji="0" lang="nn-NO" sz="2400" i="0" u="none" strike="noStrike" kern="1200" cap="none" spc="0" normalizeH="0" noProof="0" dirty="0" smtClean="0">
                <a:ln>
                  <a:noFill/>
                </a:ln>
                <a:solidFill>
                  <a:schemeClr val="tx1"/>
                </a:solidFill>
                <a:effectLst/>
                <a:uLnTx/>
                <a:uFillTx/>
                <a:latin typeface="Minion Pro" pitchFamily="18" charset="0"/>
              </a:rPr>
              <a:t> set field at active coordinates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33" name="Group 32"/>
          <p:cNvGrpSpPr/>
          <p:nvPr/>
        </p:nvGrpSpPr>
        <p:grpSpPr>
          <a:xfrm>
            <a:off x="6484132" y="209550"/>
            <a:ext cx="2202669" cy="1676400"/>
            <a:chOff x="6477000" y="209550"/>
            <a:chExt cx="2202669" cy="1676400"/>
          </a:xfrm>
        </p:grpSpPr>
        <p:grpSp>
          <p:nvGrpSpPr>
            <p:cNvPr id="34" name="Group 20"/>
            <p:cNvGrpSpPr/>
            <p:nvPr/>
          </p:nvGrpSpPr>
          <p:grpSpPr>
            <a:xfrm>
              <a:off x="6858000" y="277106"/>
              <a:ext cx="1821669" cy="1608844"/>
              <a:chOff x="4929198" y="214495"/>
              <a:chExt cx="1821669" cy="1608844"/>
            </a:xfrm>
          </p:grpSpPr>
          <p:grpSp>
            <p:nvGrpSpPr>
              <p:cNvPr id="37" name="Group 19"/>
              <p:cNvGrpSpPr/>
              <p:nvPr/>
            </p:nvGrpSpPr>
            <p:grpSpPr>
              <a:xfrm>
                <a:off x="4982776" y="214495"/>
                <a:ext cx="1660934" cy="1555215"/>
                <a:chOff x="476270" y="1357298"/>
                <a:chExt cx="8119310" cy="5214974"/>
              </a:xfrm>
            </p:grpSpPr>
            <p:grpSp>
              <p:nvGrpSpPr>
                <p:cNvPr id="39" name="Group 19"/>
                <p:cNvGrpSpPr/>
                <p:nvPr/>
              </p:nvGrpSpPr>
              <p:grpSpPr>
                <a:xfrm>
                  <a:off x="2571736" y="1357298"/>
                  <a:ext cx="3748102" cy="5214974"/>
                  <a:chOff x="2571736" y="1357298"/>
                  <a:chExt cx="3748102" cy="5214974"/>
                </a:xfrm>
              </p:grpSpPr>
              <p:sp>
                <p:nvSpPr>
                  <p:cNvPr id="44" name="Rounded Rectangle 4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Flowchart: Decision 4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0" name="Group 20"/>
                <p:cNvGrpSpPr/>
                <p:nvPr/>
              </p:nvGrpSpPr>
              <p:grpSpPr>
                <a:xfrm>
                  <a:off x="476270" y="2343630"/>
                  <a:ext cx="8119310" cy="3800014"/>
                  <a:chOff x="476270" y="2343630"/>
                  <a:chExt cx="8119310" cy="3800014"/>
                </a:xfrm>
              </p:grpSpPr>
              <p:sp>
                <p:nvSpPr>
                  <p:cNvPr id="41" name="Rounded Rectangle 4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Curved Left Arrow 4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8" name="Rectangle 3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5" name="Rectangle 3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74825677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0"/>
            <a:ext cx="9144000" cy="1143000"/>
          </a:xfrm>
        </p:spPr>
        <p:txBody>
          <a:bodyPr>
            <a:normAutofit/>
          </a:bodyPr>
          <a:lstStyle/>
          <a:p>
            <a:r>
              <a:rPr lang="en-US" sz="3600" dirty="0" smtClean="0">
                <a:latin typeface="Minion Pro" pitchFamily="18" charset="0"/>
              </a:rPr>
              <a:t>Why Level Sets?</a:t>
            </a:r>
            <a:endParaRPr lang="en-US" sz="3600" dirty="0">
              <a:latin typeface="Minion Pro" pitchFamily="18" charset="0"/>
            </a:endParaRPr>
          </a:p>
        </p:txBody>
      </p:sp>
      <p:sp>
        <p:nvSpPr>
          <p:cNvPr id="9" name="Content Placeholder 40"/>
          <p:cNvSpPr txBox="1">
            <a:spLocks/>
          </p:cNvSpPr>
          <p:nvPr/>
        </p:nvSpPr>
        <p:spPr>
          <a:xfrm>
            <a:off x="457212" y="1600212"/>
            <a:ext cx="8186767" cy="1320800"/>
          </a:xfrm>
          <a:prstGeom prst="rect">
            <a:avLst/>
          </a:prstGeom>
        </p:spPr>
        <p:txBody>
          <a:bodyPr rtlCol="0">
            <a:normAutofit/>
          </a:bodyPr>
          <a:lstStyle/>
          <a:p>
            <a:pPr lvl="0">
              <a:spcBef>
                <a:spcPct val="20000"/>
              </a:spcBef>
              <a:defRPr/>
            </a:pPr>
            <a:r>
              <a:rPr kumimoji="0" lang="en-US" sz="2800" b="1" i="0" u="none" strike="noStrike" kern="1200" cap="none" spc="0" normalizeH="0" baseline="0" noProof="0" dirty="0" smtClean="0">
                <a:ln>
                  <a:noFill/>
                </a:ln>
                <a:solidFill>
                  <a:srgbClr val="00B050"/>
                </a:solidFill>
                <a:effectLst/>
                <a:uLnTx/>
                <a:uFillTx/>
                <a:latin typeface="Minion Pro" pitchFamily="18" charset="0"/>
              </a:rPr>
              <a:t>Good:	</a:t>
            </a:r>
            <a:r>
              <a:rPr kumimoji="0" lang="en-US" sz="2800" b="0" i="0" u="none" strike="noStrike" kern="1200" cap="none" spc="0" normalizeH="0" baseline="0" noProof="0" dirty="0" smtClean="0">
                <a:ln>
                  <a:noFill/>
                </a:ln>
                <a:solidFill>
                  <a:srgbClr val="00B050"/>
                </a:solidFill>
                <a:effectLst/>
                <a:uLnTx/>
                <a:uFillTx/>
                <a:latin typeface="Minion Pro" pitchFamily="18" charset="0"/>
              </a:rPr>
              <a:t>i</a:t>
            </a:r>
            <a:r>
              <a:rPr kumimoji="0" lang="en-US" sz="2800" b="0" i="0" u="none" strike="noStrike" kern="1200" cap="none" spc="0" normalizeH="0" noProof="0" dirty="0" smtClean="0">
                <a:ln>
                  <a:noFill/>
                </a:ln>
                <a:solidFill>
                  <a:srgbClr val="00B050"/>
                </a:solidFill>
                <a:effectLst/>
                <a:uLnTx/>
                <a:uFillTx/>
                <a:latin typeface="Minion Pro" pitchFamily="18" charset="0"/>
              </a:rPr>
              <a:t>nteractive </a:t>
            </a:r>
            <a:r>
              <a:rPr kumimoji="0" lang="en-US" sz="1600" b="0" i="0" u="none" strike="noStrike" kern="1200" cap="none" spc="0" normalizeH="0" noProof="0" dirty="0" smtClean="0">
                <a:ln>
                  <a:noFill/>
                </a:ln>
                <a:solidFill>
                  <a:srgbClr val="00B050"/>
                </a:solidFill>
                <a:effectLst/>
                <a:uLnTx/>
                <a:uFillTx/>
                <a:latin typeface="Minion Pro" pitchFamily="18" charset="0"/>
              </a:rPr>
              <a:t>[</a:t>
            </a:r>
            <a:r>
              <a:rPr kumimoji="0" lang="en-US" sz="1600" b="0" i="0" u="none" strike="noStrike" kern="1200" cap="none" spc="0" normalizeH="0" noProof="0" dirty="0" err="1" smtClean="0">
                <a:ln>
                  <a:noFill/>
                </a:ln>
                <a:solidFill>
                  <a:srgbClr val="00B050"/>
                </a:solidFill>
                <a:effectLst/>
                <a:uLnTx/>
                <a:uFillTx/>
                <a:latin typeface="Minion Pro" pitchFamily="18" charset="0"/>
              </a:rPr>
              <a:t>Lefohn</a:t>
            </a:r>
            <a:r>
              <a:rPr lang="en-US" sz="1600" dirty="0" smtClean="0">
                <a:solidFill>
                  <a:srgbClr val="00B050"/>
                </a:solidFill>
                <a:latin typeface="Minion Pro" pitchFamily="18" charset="0"/>
              </a:rPr>
              <a:t> et al. 2004</a:t>
            </a:r>
            <a:r>
              <a:rPr kumimoji="0" lang="en-US" sz="1600" b="0" i="0" u="none" strike="noStrike" kern="1200" cap="none" spc="0" normalizeH="0" noProof="0" dirty="0" smtClean="0">
                <a:ln>
                  <a:noFill/>
                </a:ln>
                <a:solidFill>
                  <a:srgbClr val="00B050"/>
                </a:solidFill>
                <a:effectLst/>
                <a:uLnTx/>
                <a:uFillTx/>
                <a:latin typeface="Minion Pro" pitchFamily="18" charset="0"/>
              </a:rPr>
              <a:t>]</a:t>
            </a:r>
            <a:endParaRPr lang="en-US" sz="2800" dirty="0">
              <a:solidFill>
                <a:srgbClr val="00B050"/>
              </a:solidFill>
              <a:latin typeface="Minion Pro" pitchFamily="18" charset="0"/>
            </a:endParaRPr>
          </a:p>
          <a:p>
            <a:pPr lvl="0">
              <a:spcBef>
                <a:spcPct val="20000"/>
              </a:spcBef>
              <a:defRPr/>
            </a:pPr>
            <a:r>
              <a:rPr lang="en-US" sz="2800" dirty="0" smtClean="0">
                <a:solidFill>
                  <a:srgbClr val="00B050"/>
                </a:solidFill>
                <a:latin typeface="Minion Pro" pitchFamily="18" charset="0"/>
              </a:rPr>
              <a:t>		accurate </a:t>
            </a:r>
            <a:r>
              <a:rPr lang="en-US" sz="1600" dirty="0" smtClean="0">
                <a:solidFill>
                  <a:srgbClr val="00B050"/>
                </a:solidFill>
                <a:latin typeface="Minion Pro" pitchFamily="18" charset="0"/>
              </a:rPr>
              <a:t>[Cates </a:t>
            </a:r>
            <a:r>
              <a:rPr lang="en-US" sz="1600" dirty="0">
                <a:solidFill>
                  <a:srgbClr val="00B050"/>
                </a:solidFill>
                <a:latin typeface="Minion Pro" pitchFamily="18" charset="0"/>
              </a:rPr>
              <a:t>et al. 2004</a:t>
            </a:r>
            <a:r>
              <a:rPr lang="en-US" sz="1600" dirty="0" smtClean="0">
                <a:solidFill>
                  <a:srgbClr val="00B050"/>
                </a:solidFill>
                <a:latin typeface="Minion Pro" pitchFamily="18" charset="0"/>
              </a:rPr>
              <a:t>]</a:t>
            </a:r>
            <a:endParaRPr kumimoji="0" lang="en-US" sz="2800" b="0" i="0" u="none" strike="noStrike" kern="1200" cap="none" spc="0" normalizeH="0" baseline="0" noProof="0" dirty="0" smtClean="0">
              <a:ln>
                <a:noFill/>
              </a:ln>
              <a:solidFill>
                <a:srgbClr val="00B050"/>
              </a:solidFill>
              <a:effectLst/>
              <a:uLnTx/>
              <a:uFillTx/>
              <a:latin typeface="Minion Pro" pitchFamily="18" charset="0"/>
            </a:endParaRPr>
          </a:p>
        </p:txBody>
      </p:sp>
    </p:spTree>
    <p:extLst>
      <p:ext uri="{BB962C8B-B14F-4D97-AF65-F5344CB8AC3E}">
        <p14:creationId xmlns:p14="http://schemas.microsoft.com/office/powerpoint/2010/main" val="112014318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58"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Update the level</a:t>
            </a:r>
            <a:r>
              <a:rPr kumimoji="0" lang="nn-NO" sz="2400" i="0" u="none" strike="noStrike" kern="1200" cap="none" spc="0" normalizeH="0" noProof="0" dirty="0" smtClean="0">
                <a:ln>
                  <a:noFill/>
                </a:ln>
                <a:solidFill>
                  <a:schemeClr val="tx1"/>
                </a:solidFill>
                <a:effectLst/>
                <a:uLnTx/>
                <a:uFillTx/>
                <a:latin typeface="Minion Pro" pitchFamily="18" charset="0"/>
              </a:rPr>
              <a:t> set field at active coordinates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95" name="Group 94"/>
          <p:cNvGrpSpPr/>
          <p:nvPr/>
        </p:nvGrpSpPr>
        <p:grpSpPr>
          <a:xfrm>
            <a:off x="623462" y="2929002"/>
            <a:ext cx="2192539" cy="2606614"/>
            <a:chOff x="888580" y="3476214"/>
            <a:chExt cx="1973582" cy="2346305"/>
          </a:xfrm>
        </p:grpSpPr>
        <p:pic>
          <p:nvPicPr>
            <p:cNvPr id="100" name="Picture 2"/>
            <p:cNvPicPr>
              <a:picLocks noChangeAspect="1" noChangeArrowheads="1"/>
            </p:cNvPicPr>
            <p:nvPr/>
          </p:nvPicPr>
          <p:blipFill>
            <a:blip r:embed="rId3" cstate="print"/>
            <a:srcRect l="59842" r="25605" b="37798"/>
            <a:stretch>
              <a:fillRect/>
            </a:stretch>
          </p:blipFill>
          <p:spPr bwMode="auto">
            <a:xfrm>
              <a:off x="888580" y="3476214"/>
              <a:ext cx="1973582" cy="2028826"/>
            </a:xfrm>
            <a:prstGeom prst="rect">
              <a:avLst/>
            </a:prstGeom>
            <a:noFill/>
            <a:ln w="9525">
              <a:noFill/>
              <a:miter lim="800000"/>
              <a:headEnd/>
              <a:tailEnd/>
            </a:ln>
          </p:spPr>
        </p:pic>
        <p:pic>
          <p:nvPicPr>
            <p:cNvPr id="101" name="Picture 3"/>
            <p:cNvPicPr>
              <a:picLocks noChangeAspect="1" noChangeArrowheads="1"/>
            </p:cNvPicPr>
            <p:nvPr/>
          </p:nvPicPr>
          <p:blipFill>
            <a:blip r:embed="rId4" cstate="print"/>
            <a:srcRect l="51413" t="83919" r="30829" b="6387"/>
            <a:stretch>
              <a:fillRect/>
            </a:stretch>
          </p:blipFill>
          <p:spPr bwMode="auto">
            <a:xfrm>
              <a:off x="1106492" y="5560028"/>
              <a:ext cx="1571864" cy="262491"/>
            </a:xfrm>
            <a:prstGeom prst="rect">
              <a:avLst/>
            </a:prstGeom>
            <a:noFill/>
            <a:ln w="9525">
              <a:noFill/>
              <a:miter lim="800000"/>
              <a:headEnd/>
              <a:tailEnd/>
            </a:ln>
          </p:spPr>
        </p:pic>
      </p:grpSp>
      <p:grpSp>
        <p:nvGrpSpPr>
          <p:cNvPr id="33" name="Group 32"/>
          <p:cNvGrpSpPr/>
          <p:nvPr/>
        </p:nvGrpSpPr>
        <p:grpSpPr>
          <a:xfrm>
            <a:off x="6484132" y="209550"/>
            <a:ext cx="2202669" cy="1676400"/>
            <a:chOff x="6477000" y="209550"/>
            <a:chExt cx="2202669" cy="1676400"/>
          </a:xfrm>
        </p:grpSpPr>
        <p:grpSp>
          <p:nvGrpSpPr>
            <p:cNvPr id="34" name="Group 20"/>
            <p:cNvGrpSpPr/>
            <p:nvPr/>
          </p:nvGrpSpPr>
          <p:grpSpPr>
            <a:xfrm>
              <a:off x="6858000" y="277106"/>
              <a:ext cx="1821669" cy="1608844"/>
              <a:chOff x="4929198" y="214495"/>
              <a:chExt cx="1821669" cy="1608844"/>
            </a:xfrm>
          </p:grpSpPr>
          <p:grpSp>
            <p:nvGrpSpPr>
              <p:cNvPr id="37" name="Group 19"/>
              <p:cNvGrpSpPr/>
              <p:nvPr/>
            </p:nvGrpSpPr>
            <p:grpSpPr>
              <a:xfrm>
                <a:off x="4982776" y="214495"/>
                <a:ext cx="1660934" cy="1555215"/>
                <a:chOff x="476270" y="1357298"/>
                <a:chExt cx="8119310" cy="5214974"/>
              </a:xfrm>
            </p:grpSpPr>
            <p:grpSp>
              <p:nvGrpSpPr>
                <p:cNvPr id="39" name="Group 19"/>
                <p:cNvGrpSpPr/>
                <p:nvPr/>
              </p:nvGrpSpPr>
              <p:grpSpPr>
                <a:xfrm>
                  <a:off x="2571736" y="1357298"/>
                  <a:ext cx="3748102" cy="5214974"/>
                  <a:chOff x="2571736" y="1357298"/>
                  <a:chExt cx="3748102" cy="5214974"/>
                </a:xfrm>
              </p:grpSpPr>
              <p:sp>
                <p:nvSpPr>
                  <p:cNvPr id="44" name="Rounded Rectangle 4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Flowchart: Decision 4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0" name="Group 20"/>
                <p:cNvGrpSpPr/>
                <p:nvPr/>
              </p:nvGrpSpPr>
              <p:grpSpPr>
                <a:xfrm>
                  <a:off x="476270" y="2343630"/>
                  <a:ext cx="8119310" cy="3800014"/>
                  <a:chOff x="476270" y="2343630"/>
                  <a:chExt cx="8119310" cy="3800014"/>
                </a:xfrm>
              </p:grpSpPr>
              <p:sp>
                <p:nvSpPr>
                  <p:cNvPr id="41" name="Rounded Rectangle 4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Curved Left Arrow 4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8" name="Rectangle 3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5" name="Rectangle 3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94077668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58"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Update the level</a:t>
            </a:r>
            <a:r>
              <a:rPr kumimoji="0" lang="nn-NO" sz="2400" i="0" u="none" strike="noStrike" kern="1200" cap="none" spc="0" normalizeH="0" noProof="0" dirty="0" smtClean="0">
                <a:ln>
                  <a:noFill/>
                </a:ln>
                <a:solidFill>
                  <a:schemeClr val="tx1"/>
                </a:solidFill>
                <a:effectLst/>
                <a:uLnTx/>
                <a:uFillTx/>
                <a:latin typeface="Minion Pro" pitchFamily="18" charset="0"/>
              </a:rPr>
              <a:t> set field at active coordinates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95" name="Group 94"/>
          <p:cNvGrpSpPr/>
          <p:nvPr/>
        </p:nvGrpSpPr>
        <p:grpSpPr>
          <a:xfrm>
            <a:off x="623462" y="2876550"/>
            <a:ext cx="5147806" cy="2659066"/>
            <a:chOff x="888580" y="3429000"/>
            <a:chExt cx="4633722" cy="2393519"/>
          </a:xfrm>
        </p:grpSpPr>
        <p:pic>
          <p:nvPicPr>
            <p:cNvPr id="96" name="Picture 2"/>
            <p:cNvPicPr>
              <a:picLocks noChangeAspect="1" noChangeArrowheads="1"/>
            </p:cNvPicPr>
            <p:nvPr/>
          </p:nvPicPr>
          <p:blipFill>
            <a:blip r:embed="rId3" cstate="print"/>
            <a:srcRect r="65515" b="29430"/>
            <a:stretch>
              <a:fillRect/>
            </a:stretch>
          </p:blipFill>
          <p:spPr bwMode="auto">
            <a:xfrm>
              <a:off x="3452973" y="3429000"/>
              <a:ext cx="2069329" cy="2072777"/>
            </a:xfrm>
            <a:prstGeom prst="rect">
              <a:avLst/>
            </a:prstGeom>
            <a:noFill/>
            <a:ln w="9525">
              <a:noFill/>
              <a:miter lim="800000"/>
              <a:headEnd/>
              <a:tailEnd/>
            </a:ln>
          </p:spPr>
        </p:pic>
        <p:pic>
          <p:nvPicPr>
            <p:cNvPr id="98" name="Picture 2"/>
            <p:cNvPicPr>
              <a:picLocks noChangeAspect="1" noChangeArrowheads="1"/>
            </p:cNvPicPr>
            <p:nvPr/>
          </p:nvPicPr>
          <p:blipFill>
            <a:blip r:embed="rId3" cstate="print"/>
            <a:srcRect t="85163" r="58332" b="244"/>
            <a:stretch>
              <a:fillRect/>
            </a:stretch>
          </p:blipFill>
          <p:spPr bwMode="auto">
            <a:xfrm>
              <a:off x="3790856" y="5547916"/>
              <a:ext cx="1500198" cy="257177"/>
            </a:xfrm>
            <a:prstGeom prst="rect">
              <a:avLst/>
            </a:prstGeom>
            <a:noFill/>
            <a:ln w="9525">
              <a:noFill/>
              <a:miter lim="800000"/>
              <a:headEnd/>
              <a:tailEnd/>
            </a:ln>
          </p:spPr>
        </p:pic>
        <p:pic>
          <p:nvPicPr>
            <p:cNvPr id="100" name="Picture 2"/>
            <p:cNvPicPr>
              <a:picLocks noChangeAspect="1" noChangeArrowheads="1"/>
            </p:cNvPicPr>
            <p:nvPr/>
          </p:nvPicPr>
          <p:blipFill>
            <a:blip r:embed="rId4" cstate="print"/>
            <a:srcRect l="59842" r="25605" b="37798"/>
            <a:stretch>
              <a:fillRect/>
            </a:stretch>
          </p:blipFill>
          <p:spPr bwMode="auto">
            <a:xfrm>
              <a:off x="888580" y="3476214"/>
              <a:ext cx="1973582" cy="2028826"/>
            </a:xfrm>
            <a:prstGeom prst="rect">
              <a:avLst/>
            </a:prstGeom>
            <a:noFill/>
            <a:ln w="9525">
              <a:noFill/>
              <a:miter lim="800000"/>
              <a:headEnd/>
              <a:tailEnd/>
            </a:ln>
          </p:spPr>
        </p:pic>
        <p:pic>
          <p:nvPicPr>
            <p:cNvPr id="101" name="Picture 3"/>
            <p:cNvPicPr>
              <a:picLocks noChangeAspect="1" noChangeArrowheads="1"/>
            </p:cNvPicPr>
            <p:nvPr/>
          </p:nvPicPr>
          <p:blipFill>
            <a:blip r:embed="rId5" cstate="print"/>
            <a:srcRect l="51413" t="83919" r="30829" b="6387"/>
            <a:stretch>
              <a:fillRect/>
            </a:stretch>
          </p:blipFill>
          <p:spPr bwMode="auto">
            <a:xfrm>
              <a:off x="1106492" y="5560028"/>
              <a:ext cx="1571864" cy="262491"/>
            </a:xfrm>
            <a:prstGeom prst="rect">
              <a:avLst/>
            </a:prstGeom>
            <a:noFill/>
            <a:ln w="9525">
              <a:noFill/>
              <a:miter lim="800000"/>
              <a:headEnd/>
              <a:tailEnd/>
            </a:ln>
          </p:spPr>
        </p:pic>
        <p:pic>
          <p:nvPicPr>
            <p:cNvPr id="102" name="Picture 2"/>
            <p:cNvPicPr>
              <a:picLocks noChangeAspect="1" noChangeArrowheads="1"/>
            </p:cNvPicPr>
            <p:nvPr/>
          </p:nvPicPr>
          <p:blipFill>
            <a:blip r:embed="rId4" cstate="print"/>
            <a:srcRect l="77471" t="31101" r="17683" b="56196"/>
            <a:stretch>
              <a:fillRect/>
            </a:stretch>
          </p:blipFill>
          <p:spPr bwMode="auto">
            <a:xfrm>
              <a:off x="2886063" y="4343406"/>
              <a:ext cx="657225" cy="414332"/>
            </a:xfrm>
            <a:prstGeom prst="rect">
              <a:avLst/>
            </a:prstGeom>
            <a:noFill/>
            <a:ln w="9525">
              <a:noFill/>
              <a:miter lim="800000"/>
              <a:headEnd/>
              <a:tailEnd/>
            </a:ln>
          </p:spPr>
        </p:pic>
      </p:grpSp>
      <p:grpSp>
        <p:nvGrpSpPr>
          <p:cNvPr id="33" name="Group 32"/>
          <p:cNvGrpSpPr/>
          <p:nvPr/>
        </p:nvGrpSpPr>
        <p:grpSpPr>
          <a:xfrm>
            <a:off x="6484132" y="209550"/>
            <a:ext cx="2202669" cy="1676400"/>
            <a:chOff x="6477000" y="209550"/>
            <a:chExt cx="2202669" cy="1676400"/>
          </a:xfrm>
        </p:grpSpPr>
        <p:grpSp>
          <p:nvGrpSpPr>
            <p:cNvPr id="34" name="Group 20"/>
            <p:cNvGrpSpPr/>
            <p:nvPr/>
          </p:nvGrpSpPr>
          <p:grpSpPr>
            <a:xfrm>
              <a:off x="6858000" y="277106"/>
              <a:ext cx="1821669" cy="1608844"/>
              <a:chOff x="4929198" y="214495"/>
              <a:chExt cx="1821669" cy="1608844"/>
            </a:xfrm>
          </p:grpSpPr>
          <p:grpSp>
            <p:nvGrpSpPr>
              <p:cNvPr id="37" name="Group 19"/>
              <p:cNvGrpSpPr/>
              <p:nvPr/>
            </p:nvGrpSpPr>
            <p:grpSpPr>
              <a:xfrm>
                <a:off x="4982776" y="214495"/>
                <a:ext cx="1660934" cy="1555215"/>
                <a:chOff x="476270" y="1357298"/>
                <a:chExt cx="8119310" cy="5214974"/>
              </a:xfrm>
            </p:grpSpPr>
            <p:grpSp>
              <p:nvGrpSpPr>
                <p:cNvPr id="39" name="Group 19"/>
                <p:cNvGrpSpPr/>
                <p:nvPr/>
              </p:nvGrpSpPr>
              <p:grpSpPr>
                <a:xfrm>
                  <a:off x="2571736" y="1357298"/>
                  <a:ext cx="3748102" cy="5214974"/>
                  <a:chOff x="2571736" y="1357298"/>
                  <a:chExt cx="3748102" cy="5214974"/>
                </a:xfrm>
              </p:grpSpPr>
              <p:sp>
                <p:nvSpPr>
                  <p:cNvPr id="44" name="Rounded Rectangle 4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Flowchart: Decision 4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0" name="Group 20"/>
                <p:cNvGrpSpPr/>
                <p:nvPr/>
              </p:nvGrpSpPr>
              <p:grpSpPr>
                <a:xfrm>
                  <a:off x="476270" y="2343630"/>
                  <a:ext cx="8119310" cy="3800014"/>
                  <a:chOff x="476270" y="2343630"/>
                  <a:chExt cx="8119310" cy="3800014"/>
                </a:xfrm>
              </p:grpSpPr>
              <p:sp>
                <p:nvSpPr>
                  <p:cNvPr id="41" name="Rounded Rectangle 4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Curved Left Arrow 4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8" name="Rectangle 3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5" name="Rectangle 3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43561838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58"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Update the level</a:t>
            </a:r>
            <a:r>
              <a:rPr kumimoji="0" lang="nn-NO" sz="2400" i="0" u="none" strike="noStrike" kern="1200" cap="none" spc="0" normalizeH="0" noProof="0" dirty="0" smtClean="0">
                <a:ln>
                  <a:noFill/>
                </a:ln>
                <a:solidFill>
                  <a:schemeClr val="tx1"/>
                </a:solidFill>
                <a:effectLst/>
                <a:uLnTx/>
                <a:uFillTx/>
                <a:latin typeface="Minion Pro" pitchFamily="18" charset="0"/>
              </a:rPr>
              <a:t> set field at active coordinates</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95" name="Group 94"/>
          <p:cNvGrpSpPr/>
          <p:nvPr/>
        </p:nvGrpSpPr>
        <p:grpSpPr>
          <a:xfrm>
            <a:off x="623462" y="2876550"/>
            <a:ext cx="8139619" cy="2686050"/>
            <a:chOff x="888580" y="3429000"/>
            <a:chExt cx="7326758" cy="2417808"/>
          </a:xfrm>
        </p:grpSpPr>
        <p:pic>
          <p:nvPicPr>
            <p:cNvPr id="96" name="Picture 2"/>
            <p:cNvPicPr>
              <a:picLocks noChangeAspect="1" noChangeArrowheads="1"/>
            </p:cNvPicPr>
            <p:nvPr/>
          </p:nvPicPr>
          <p:blipFill>
            <a:blip r:embed="rId3" cstate="print"/>
            <a:srcRect r="65515" b="29430"/>
            <a:stretch>
              <a:fillRect/>
            </a:stretch>
          </p:blipFill>
          <p:spPr bwMode="auto">
            <a:xfrm>
              <a:off x="3452973" y="3429000"/>
              <a:ext cx="2069329" cy="2072777"/>
            </a:xfrm>
            <a:prstGeom prst="rect">
              <a:avLst/>
            </a:prstGeom>
            <a:noFill/>
            <a:ln w="9525">
              <a:noFill/>
              <a:miter lim="800000"/>
              <a:headEnd/>
              <a:tailEnd/>
            </a:ln>
          </p:spPr>
        </p:pic>
        <p:pic>
          <p:nvPicPr>
            <p:cNvPr id="97" name="Picture 2"/>
            <p:cNvPicPr>
              <a:picLocks noChangeAspect="1" noChangeArrowheads="1"/>
            </p:cNvPicPr>
            <p:nvPr/>
          </p:nvPicPr>
          <p:blipFill>
            <a:blip r:embed="rId3" cstate="print"/>
            <a:srcRect l="57144" r="9600" b="29430"/>
            <a:stretch>
              <a:fillRect/>
            </a:stretch>
          </p:blipFill>
          <p:spPr bwMode="auto">
            <a:xfrm>
              <a:off x="6219748" y="3435056"/>
              <a:ext cx="1995590" cy="2072777"/>
            </a:xfrm>
            <a:prstGeom prst="rect">
              <a:avLst/>
            </a:prstGeom>
            <a:noFill/>
            <a:ln w="9525">
              <a:noFill/>
              <a:miter lim="800000"/>
              <a:headEnd/>
              <a:tailEnd/>
            </a:ln>
          </p:spPr>
        </p:pic>
        <p:pic>
          <p:nvPicPr>
            <p:cNvPr id="98" name="Picture 2"/>
            <p:cNvPicPr>
              <a:picLocks noChangeAspect="1" noChangeArrowheads="1"/>
            </p:cNvPicPr>
            <p:nvPr/>
          </p:nvPicPr>
          <p:blipFill>
            <a:blip r:embed="rId3" cstate="print"/>
            <a:srcRect t="85163" r="58332" b="244"/>
            <a:stretch>
              <a:fillRect/>
            </a:stretch>
          </p:blipFill>
          <p:spPr bwMode="auto">
            <a:xfrm>
              <a:off x="3790856" y="5547916"/>
              <a:ext cx="1500198" cy="257177"/>
            </a:xfrm>
            <a:prstGeom prst="rect">
              <a:avLst/>
            </a:prstGeom>
            <a:noFill/>
            <a:ln w="9525">
              <a:noFill/>
              <a:miter lim="800000"/>
              <a:headEnd/>
              <a:tailEnd/>
            </a:ln>
          </p:spPr>
        </p:pic>
        <p:pic>
          <p:nvPicPr>
            <p:cNvPr id="99" name="Picture 2"/>
            <p:cNvPicPr>
              <a:picLocks noChangeAspect="1" noChangeArrowheads="1"/>
            </p:cNvPicPr>
            <p:nvPr/>
          </p:nvPicPr>
          <p:blipFill>
            <a:blip r:embed="rId3" cstate="print"/>
            <a:srcRect l="55954" t="85163" r="1187" b="244"/>
            <a:stretch>
              <a:fillRect/>
            </a:stretch>
          </p:blipFill>
          <p:spPr bwMode="auto">
            <a:xfrm>
              <a:off x="6525050" y="5602420"/>
              <a:ext cx="1466330" cy="244388"/>
            </a:xfrm>
            <a:prstGeom prst="rect">
              <a:avLst/>
            </a:prstGeom>
            <a:noFill/>
            <a:ln w="9525">
              <a:noFill/>
              <a:miter lim="800000"/>
              <a:headEnd/>
              <a:tailEnd/>
            </a:ln>
          </p:spPr>
        </p:pic>
        <p:pic>
          <p:nvPicPr>
            <p:cNvPr id="100" name="Picture 2"/>
            <p:cNvPicPr>
              <a:picLocks noChangeAspect="1" noChangeArrowheads="1"/>
            </p:cNvPicPr>
            <p:nvPr/>
          </p:nvPicPr>
          <p:blipFill>
            <a:blip r:embed="rId4" cstate="print"/>
            <a:srcRect l="59842" r="25605" b="37798"/>
            <a:stretch>
              <a:fillRect/>
            </a:stretch>
          </p:blipFill>
          <p:spPr bwMode="auto">
            <a:xfrm>
              <a:off x="888580" y="3476214"/>
              <a:ext cx="1973582" cy="2028826"/>
            </a:xfrm>
            <a:prstGeom prst="rect">
              <a:avLst/>
            </a:prstGeom>
            <a:noFill/>
            <a:ln w="9525">
              <a:noFill/>
              <a:miter lim="800000"/>
              <a:headEnd/>
              <a:tailEnd/>
            </a:ln>
          </p:spPr>
        </p:pic>
        <p:pic>
          <p:nvPicPr>
            <p:cNvPr id="101" name="Picture 3"/>
            <p:cNvPicPr>
              <a:picLocks noChangeAspect="1" noChangeArrowheads="1"/>
            </p:cNvPicPr>
            <p:nvPr/>
          </p:nvPicPr>
          <p:blipFill>
            <a:blip r:embed="rId5" cstate="print"/>
            <a:srcRect l="51413" t="83919" r="30829" b="6387"/>
            <a:stretch>
              <a:fillRect/>
            </a:stretch>
          </p:blipFill>
          <p:spPr bwMode="auto">
            <a:xfrm>
              <a:off x="1106492" y="5560028"/>
              <a:ext cx="1571864" cy="262491"/>
            </a:xfrm>
            <a:prstGeom prst="rect">
              <a:avLst/>
            </a:prstGeom>
            <a:noFill/>
            <a:ln w="9525">
              <a:noFill/>
              <a:miter lim="800000"/>
              <a:headEnd/>
              <a:tailEnd/>
            </a:ln>
          </p:spPr>
        </p:pic>
        <p:pic>
          <p:nvPicPr>
            <p:cNvPr id="102" name="Picture 2"/>
            <p:cNvPicPr>
              <a:picLocks noChangeAspect="1" noChangeArrowheads="1"/>
            </p:cNvPicPr>
            <p:nvPr/>
          </p:nvPicPr>
          <p:blipFill>
            <a:blip r:embed="rId4" cstate="print"/>
            <a:srcRect l="77471" t="31101" r="17683" b="56196"/>
            <a:stretch>
              <a:fillRect/>
            </a:stretch>
          </p:blipFill>
          <p:spPr bwMode="auto">
            <a:xfrm>
              <a:off x="2886063" y="4343406"/>
              <a:ext cx="657225" cy="414332"/>
            </a:xfrm>
            <a:prstGeom prst="rect">
              <a:avLst/>
            </a:prstGeom>
            <a:noFill/>
            <a:ln w="9525">
              <a:noFill/>
              <a:miter lim="800000"/>
              <a:headEnd/>
              <a:tailEnd/>
            </a:ln>
          </p:spPr>
        </p:pic>
        <p:pic>
          <p:nvPicPr>
            <p:cNvPr id="103" name="Picture 2"/>
            <p:cNvPicPr>
              <a:picLocks noChangeAspect="1" noChangeArrowheads="1"/>
            </p:cNvPicPr>
            <p:nvPr/>
          </p:nvPicPr>
          <p:blipFill>
            <a:blip r:embed="rId4" cstate="print"/>
            <a:srcRect l="77471" t="31101" r="17683" b="56196"/>
            <a:stretch>
              <a:fillRect/>
            </a:stretch>
          </p:blipFill>
          <p:spPr bwMode="auto">
            <a:xfrm>
              <a:off x="5581646" y="4338634"/>
              <a:ext cx="657225" cy="414332"/>
            </a:xfrm>
            <a:prstGeom prst="rect">
              <a:avLst/>
            </a:prstGeom>
            <a:noFill/>
            <a:ln w="9525">
              <a:noFill/>
              <a:miter lim="800000"/>
              <a:headEnd/>
              <a:tailEnd/>
            </a:ln>
          </p:spPr>
        </p:pic>
      </p:grpSp>
      <p:grpSp>
        <p:nvGrpSpPr>
          <p:cNvPr id="33" name="Group 32"/>
          <p:cNvGrpSpPr/>
          <p:nvPr/>
        </p:nvGrpSpPr>
        <p:grpSpPr>
          <a:xfrm>
            <a:off x="6484132" y="209550"/>
            <a:ext cx="2202669" cy="1676400"/>
            <a:chOff x="6477000" y="209550"/>
            <a:chExt cx="2202669" cy="1676400"/>
          </a:xfrm>
        </p:grpSpPr>
        <p:grpSp>
          <p:nvGrpSpPr>
            <p:cNvPr id="34" name="Group 20"/>
            <p:cNvGrpSpPr/>
            <p:nvPr/>
          </p:nvGrpSpPr>
          <p:grpSpPr>
            <a:xfrm>
              <a:off x="6858000" y="277106"/>
              <a:ext cx="1821669" cy="1608844"/>
              <a:chOff x="4929198" y="214495"/>
              <a:chExt cx="1821669" cy="1608844"/>
            </a:xfrm>
          </p:grpSpPr>
          <p:grpSp>
            <p:nvGrpSpPr>
              <p:cNvPr id="37" name="Group 19"/>
              <p:cNvGrpSpPr/>
              <p:nvPr/>
            </p:nvGrpSpPr>
            <p:grpSpPr>
              <a:xfrm>
                <a:off x="4982776" y="214495"/>
                <a:ext cx="1660934" cy="1555215"/>
                <a:chOff x="476270" y="1357298"/>
                <a:chExt cx="8119310" cy="5214974"/>
              </a:xfrm>
            </p:grpSpPr>
            <p:grpSp>
              <p:nvGrpSpPr>
                <p:cNvPr id="39" name="Group 19"/>
                <p:cNvGrpSpPr/>
                <p:nvPr/>
              </p:nvGrpSpPr>
              <p:grpSpPr>
                <a:xfrm>
                  <a:off x="2571736" y="1357298"/>
                  <a:ext cx="3748102" cy="5214974"/>
                  <a:chOff x="2571736" y="1357298"/>
                  <a:chExt cx="3748102" cy="5214974"/>
                </a:xfrm>
              </p:grpSpPr>
              <p:sp>
                <p:nvSpPr>
                  <p:cNvPr id="44" name="Rounded Rectangle 4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Flowchart: Decision 4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0" name="Group 20"/>
                <p:cNvGrpSpPr/>
                <p:nvPr/>
              </p:nvGrpSpPr>
              <p:grpSpPr>
                <a:xfrm>
                  <a:off x="476270" y="2343630"/>
                  <a:ext cx="8119310" cy="3800014"/>
                  <a:chOff x="476270" y="2343630"/>
                  <a:chExt cx="8119310" cy="3800014"/>
                </a:xfrm>
              </p:grpSpPr>
              <p:sp>
                <p:nvSpPr>
                  <p:cNvPr id="41" name="Rounded Rectangle 4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Curved Left Arrow 4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8" name="Rectangle 37"/>
              <p:cNvSpPr/>
              <p:nvPr/>
            </p:nvSpPr>
            <p:spPr>
              <a:xfrm>
                <a:off x="4929198" y="686689"/>
                <a:ext cx="1821669" cy="1136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5" name="Rectangle 34"/>
            <p:cNvSpPr/>
            <p:nvPr/>
          </p:nvSpPr>
          <p:spPr>
            <a:xfrm>
              <a:off x="7315201" y="2095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6477000" y="374650"/>
              <a:ext cx="838200" cy="3746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406311170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3"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29" name="Group 23"/>
          <p:cNvGrpSpPr/>
          <p:nvPr/>
        </p:nvGrpSpPr>
        <p:grpSpPr>
          <a:xfrm>
            <a:off x="6484132" y="209550"/>
            <a:ext cx="2202669" cy="1676400"/>
            <a:chOff x="6477000" y="209550"/>
            <a:chExt cx="2202669" cy="1676400"/>
          </a:xfrm>
        </p:grpSpPr>
        <p:grpSp>
          <p:nvGrpSpPr>
            <p:cNvPr id="30" name="Group 20"/>
            <p:cNvGrpSpPr/>
            <p:nvPr/>
          </p:nvGrpSpPr>
          <p:grpSpPr>
            <a:xfrm>
              <a:off x="6911578" y="277106"/>
              <a:ext cx="1768091" cy="1608844"/>
              <a:chOff x="4982776" y="214495"/>
              <a:chExt cx="1768091" cy="1608844"/>
            </a:xfrm>
          </p:grpSpPr>
          <p:grpSp>
            <p:nvGrpSpPr>
              <p:cNvPr id="58" name="Group 19"/>
              <p:cNvGrpSpPr/>
              <p:nvPr/>
            </p:nvGrpSpPr>
            <p:grpSpPr>
              <a:xfrm>
                <a:off x="4982776" y="214495"/>
                <a:ext cx="1660934" cy="1555215"/>
                <a:chOff x="476270" y="1357298"/>
                <a:chExt cx="8119310" cy="5214974"/>
              </a:xfrm>
            </p:grpSpPr>
            <p:grpSp>
              <p:nvGrpSpPr>
                <p:cNvPr id="60" name="Group 19"/>
                <p:cNvGrpSpPr/>
                <p:nvPr/>
              </p:nvGrpSpPr>
              <p:grpSpPr>
                <a:xfrm>
                  <a:off x="2571736" y="1357298"/>
                  <a:ext cx="3748102" cy="5214974"/>
                  <a:chOff x="2571736" y="1357298"/>
                  <a:chExt cx="3748102" cy="5214974"/>
                </a:xfrm>
              </p:grpSpPr>
              <p:sp>
                <p:nvSpPr>
                  <p:cNvPr id="65" name="Rounded Rectangle 6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6" name="Down Arrow 6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7" name="Rounded Rectangle 6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8" name="Down Arrow 6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Rounded Rectangle 6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Down Arrow 6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1" name="Flowchart: Decision 7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1" name="Group 20"/>
                <p:cNvGrpSpPr/>
                <p:nvPr/>
              </p:nvGrpSpPr>
              <p:grpSpPr>
                <a:xfrm>
                  <a:off x="476270" y="2343630"/>
                  <a:ext cx="8119310" cy="3800014"/>
                  <a:chOff x="476270" y="2343630"/>
                  <a:chExt cx="8119310" cy="3800014"/>
                </a:xfrm>
              </p:grpSpPr>
              <p:sp>
                <p:nvSpPr>
                  <p:cNvPr id="62" name="Rounded Rectangle 6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Curved Left Arrow 6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9" name="Rectangle 5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1" name="Rectangle 30"/>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91003146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615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a:latin typeface="Minion Pro" pitchFamily="18" charset="0"/>
            </a:endParaRPr>
          </a:p>
        </p:txBody>
      </p:sp>
      <p:sp>
        <p:nvSpPr>
          <p:cNvPr id="33"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53" name="Group 52"/>
          <p:cNvGrpSpPr/>
          <p:nvPr/>
        </p:nvGrpSpPr>
        <p:grpSpPr>
          <a:xfrm>
            <a:off x="375028" y="2252370"/>
            <a:ext cx="5732005" cy="2520521"/>
            <a:chOff x="375026" y="2252363"/>
            <a:chExt cx="5732005" cy="2520521"/>
          </a:xfrm>
        </p:grpSpPr>
        <p:pic>
          <p:nvPicPr>
            <p:cNvPr id="5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55" name="Rectangle 54"/>
            <p:cNvSpPr/>
            <p:nvPr/>
          </p:nvSpPr>
          <p:spPr>
            <a:xfrm>
              <a:off x="428604" y="2895900"/>
              <a:ext cx="4875644" cy="18769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6" name="Rectangle 55"/>
            <p:cNvSpPr/>
            <p:nvPr/>
          </p:nvSpPr>
          <p:spPr>
            <a:xfrm>
              <a:off x="1875223" y="2252363"/>
              <a:ext cx="3375446"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7" name="Rectangle 56"/>
            <p:cNvSpPr/>
            <p:nvPr/>
          </p:nvSpPr>
          <p:spPr>
            <a:xfrm>
              <a:off x="5357826" y="3593066"/>
              <a:ext cx="696521" cy="8044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29" name="Group 23"/>
          <p:cNvGrpSpPr/>
          <p:nvPr/>
        </p:nvGrpSpPr>
        <p:grpSpPr>
          <a:xfrm>
            <a:off x="6484132" y="209550"/>
            <a:ext cx="2202669" cy="1676400"/>
            <a:chOff x="6477000" y="209550"/>
            <a:chExt cx="2202669" cy="1676400"/>
          </a:xfrm>
        </p:grpSpPr>
        <p:grpSp>
          <p:nvGrpSpPr>
            <p:cNvPr id="30" name="Group 20"/>
            <p:cNvGrpSpPr/>
            <p:nvPr/>
          </p:nvGrpSpPr>
          <p:grpSpPr>
            <a:xfrm>
              <a:off x="6911578" y="277106"/>
              <a:ext cx="1768091" cy="1608844"/>
              <a:chOff x="4982776" y="214495"/>
              <a:chExt cx="1768091" cy="1608844"/>
            </a:xfrm>
          </p:grpSpPr>
          <p:grpSp>
            <p:nvGrpSpPr>
              <p:cNvPr id="58" name="Group 19"/>
              <p:cNvGrpSpPr/>
              <p:nvPr/>
            </p:nvGrpSpPr>
            <p:grpSpPr>
              <a:xfrm>
                <a:off x="4982776" y="214495"/>
                <a:ext cx="1660934" cy="1555215"/>
                <a:chOff x="476270" y="1357298"/>
                <a:chExt cx="8119310" cy="5214974"/>
              </a:xfrm>
            </p:grpSpPr>
            <p:grpSp>
              <p:nvGrpSpPr>
                <p:cNvPr id="60" name="Group 19"/>
                <p:cNvGrpSpPr/>
                <p:nvPr/>
              </p:nvGrpSpPr>
              <p:grpSpPr>
                <a:xfrm>
                  <a:off x="2571736" y="1357298"/>
                  <a:ext cx="3748102" cy="5214974"/>
                  <a:chOff x="2571736" y="1357298"/>
                  <a:chExt cx="3748102" cy="5214974"/>
                </a:xfrm>
              </p:grpSpPr>
              <p:sp>
                <p:nvSpPr>
                  <p:cNvPr id="65" name="Rounded Rectangle 6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6" name="Down Arrow 6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7" name="Rounded Rectangle 6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8" name="Down Arrow 6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Rounded Rectangle 6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Down Arrow 6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1" name="Flowchart: Decision 7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1" name="Group 20"/>
                <p:cNvGrpSpPr/>
                <p:nvPr/>
              </p:nvGrpSpPr>
              <p:grpSpPr>
                <a:xfrm>
                  <a:off x="476270" y="2343630"/>
                  <a:ext cx="8119310" cy="3800014"/>
                  <a:chOff x="476270" y="2343630"/>
                  <a:chExt cx="8119310" cy="3800014"/>
                </a:xfrm>
              </p:grpSpPr>
              <p:sp>
                <p:nvSpPr>
                  <p:cNvPr id="62" name="Rounded Rectangle 6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Curved Left Arrow 6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9" name="Rectangle 5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1" name="Rectangle 30"/>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96549887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86" name="Group 85"/>
          <p:cNvGrpSpPr/>
          <p:nvPr/>
        </p:nvGrpSpPr>
        <p:grpSpPr>
          <a:xfrm>
            <a:off x="375028" y="2252363"/>
            <a:ext cx="5732005" cy="2496678"/>
            <a:chOff x="375026" y="2252363"/>
            <a:chExt cx="5732005" cy="2496678"/>
          </a:xfrm>
        </p:grpSpPr>
        <p:pic>
          <p:nvPicPr>
            <p:cNvPr id="87"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88" name="Rectangle 87"/>
            <p:cNvSpPr/>
            <p:nvPr/>
          </p:nvSpPr>
          <p:spPr>
            <a:xfrm>
              <a:off x="458670" y="2872057"/>
              <a:ext cx="4900358" cy="18769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9" name="Rectangle 88"/>
            <p:cNvSpPr/>
            <p:nvPr/>
          </p:nvSpPr>
          <p:spPr>
            <a:xfrm>
              <a:off x="1875223" y="2252363"/>
              <a:ext cx="3375446"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26" name="Group 23"/>
          <p:cNvGrpSpPr/>
          <p:nvPr/>
        </p:nvGrpSpPr>
        <p:grpSpPr>
          <a:xfrm>
            <a:off x="6484132" y="209550"/>
            <a:ext cx="2202669" cy="1676400"/>
            <a:chOff x="6477000" y="209550"/>
            <a:chExt cx="2202669" cy="1676400"/>
          </a:xfrm>
        </p:grpSpPr>
        <p:grpSp>
          <p:nvGrpSpPr>
            <p:cNvPr id="27" name="Group 20"/>
            <p:cNvGrpSpPr/>
            <p:nvPr/>
          </p:nvGrpSpPr>
          <p:grpSpPr>
            <a:xfrm>
              <a:off x="6911578" y="277106"/>
              <a:ext cx="1768091" cy="1608844"/>
              <a:chOff x="4982776" y="214495"/>
              <a:chExt cx="1768091" cy="1608844"/>
            </a:xfrm>
          </p:grpSpPr>
          <p:grpSp>
            <p:nvGrpSpPr>
              <p:cNvPr id="30" name="Group 19"/>
              <p:cNvGrpSpPr/>
              <p:nvPr/>
            </p:nvGrpSpPr>
            <p:grpSpPr>
              <a:xfrm>
                <a:off x="4982776" y="214495"/>
                <a:ext cx="1660934" cy="1555215"/>
                <a:chOff x="476270" y="1357298"/>
                <a:chExt cx="8119310" cy="5214974"/>
              </a:xfrm>
            </p:grpSpPr>
            <p:grpSp>
              <p:nvGrpSpPr>
                <p:cNvPr id="32" name="Group 19"/>
                <p:cNvGrpSpPr/>
                <p:nvPr/>
              </p:nvGrpSpPr>
              <p:grpSpPr>
                <a:xfrm>
                  <a:off x="2571736" y="1357298"/>
                  <a:ext cx="3748102" cy="5214974"/>
                  <a:chOff x="2571736" y="1357298"/>
                  <a:chExt cx="3748102" cy="5214974"/>
                </a:xfrm>
              </p:grpSpPr>
              <p:sp>
                <p:nvSpPr>
                  <p:cNvPr id="37" name="Rounded Rectangle 36"/>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8" name="Down Arrow 37"/>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9" name="Rounded Rectangle 38"/>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Down Arrow 39"/>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Rounded Rectangle 40"/>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Flowchart: Decision 42"/>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3" name="Group 20"/>
                <p:cNvGrpSpPr/>
                <p:nvPr/>
              </p:nvGrpSpPr>
              <p:grpSpPr>
                <a:xfrm>
                  <a:off x="476270" y="2343630"/>
                  <a:ext cx="8119310" cy="3800014"/>
                  <a:chOff x="476270" y="2343630"/>
                  <a:chExt cx="8119310" cy="3800014"/>
                </a:xfrm>
              </p:grpSpPr>
              <p:sp>
                <p:nvSpPr>
                  <p:cNvPr id="34" name="Rounded Rectangle 33"/>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Down Arrow 34"/>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6" name="Curved Left Arrow 35"/>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1" name="Rectangle 30"/>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8" name="Rectangle 27"/>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422448031"/>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85" name="Group 38"/>
          <p:cNvGrpSpPr/>
          <p:nvPr/>
        </p:nvGrpSpPr>
        <p:grpSpPr>
          <a:xfrm>
            <a:off x="375028" y="2252363"/>
            <a:ext cx="5732005" cy="2496678"/>
            <a:chOff x="375026" y="2252363"/>
            <a:chExt cx="5732005" cy="2496678"/>
          </a:xfrm>
        </p:grpSpPr>
        <p:pic>
          <p:nvPicPr>
            <p:cNvPr id="86"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87" name="Rectangle 86"/>
            <p:cNvSpPr/>
            <p:nvPr/>
          </p:nvSpPr>
          <p:spPr>
            <a:xfrm>
              <a:off x="380998" y="2872057"/>
              <a:ext cx="4978030" cy="18769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25" name="Group 23"/>
          <p:cNvGrpSpPr/>
          <p:nvPr/>
        </p:nvGrpSpPr>
        <p:grpSpPr>
          <a:xfrm>
            <a:off x="6484132" y="209550"/>
            <a:ext cx="2202669" cy="1676400"/>
            <a:chOff x="6477000" y="209550"/>
            <a:chExt cx="2202669" cy="1676400"/>
          </a:xfrm>
        </p:grpSpPr>
        <p:grpSp>
          <p:nvGrpSpPr>
            <p:cNvPr id="26" name="Group 20"/>
            <p:cNvGrpSpPr/>
            <p:nvPr/>
          </p:nvGrpSpPr>
          <p:grpSpPr>
            <a:xfrm>
              <a:off x="6911578" y="277106"/>
              <a:ext cx="1768091" cy="1608844"/>
              <a:chOff x="4982776" y="214495"/>
              <a:chExt cx="1768091" cy="1608844"/>
            </a:xfrm>
          </p:grpSpPr>
          <p:grpSp>
            <p:nvGrpSpPr>
              <p:cNvPr id="29" name="Group 19"/>
              <p:cNvGrpSpPr/>
              <p:nvPr/>
            </p:nvGrpSpPr>
            <p:grpSpPr>
              <a:xfrm>
                <a:off x="4982776" y="214495"/>
                <a:ext cx="1660934" cy="1555215"/>
                <a:chOff x="476270" y="1357298"/>
                <a:chExt cx="8119310" cy="5214974"/>
              </a:xfrm>
            </p:grpSpPr>
            <p:grpSp>
              <p:nvGrpSpPr>
                <p:cNvPr id="31" name="Group 19"/>
                <p:cNvGrpSpPr/>
                <p:nvPr/>
              </p:nvGrpSpPr>
              <p:grpSpPr>
                <a:xfrm>
                  <a:off x="2571736" y="1357298"/>
                  <a:ext cx="3748102" cy="5214974"/>
                  <a:chOff x="2571736" y="1357298"/>
                  <a:chExt cx="3748102" cy="5214974"/>
                </a:xfrm>
              </p:grpSpPr>
              <p:sp>
                <p:nvSpPr>
                  <p:cNvPr id="36" name="Rounded Rectangle 3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7" name="Down Arrow 3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8" name="Rounded Rectangle 3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9" name="Down Arrow 3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Rounded Rectangle 3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Down Arrow 4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Flowchart: Decision 4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2" name="Group 20"/>
                <p:cNvGrpSpPr/>
                <p:nvPr/>
              </p:nvGrpSpPr>
              <p:grpSpPr>
                <a:xfrm>
                  <a:off x="476270" y="2343630"/>
                  <a:ext cx="8119310" cy="3800014"/>
                  <a:chOff x="476270" y="2343630"/>
                  <a:chExt cx="8119310" cy="3800014"/>
                </a:xfrm>
              </p:grpSpPr>
              <p:sp>
                <p:nvSpPr>
                  <p:cNvPr id="33" name="Rounded Rectangle 3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Down Arrow 3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Curved Left Arrow 3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0" name="Rectangle 29"/>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7" name="Rectangle 26"/>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59662362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grpSp>
        <p:nvGrpSpPr>
          <p:cNvPr id="45" name="Group 44"/>
          <p:cNvGrpSpPr/>
          <p:nvPr/>
        </p:nvGrpSpPr>
        <p:grpSpPr>
          <a:xfrm>
            <a:off x="375028" y="2252363"/>
            <a:ext cx="5732005" cy="2496678"/>
            <a:chOff x="375026" y="2252363"/>
            <a:chExt cx="5732005" cy="2496678"/>
          </a:xfrm>
        </p:grpSpPr>
        <p:pic>
          <p:nvPicPr>
            <p:cNvPr id="46"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47" name="Rectangle 46"/>
            <p:cNvSpPr/>
            <p:nvPr/>
          </p:nvSpPr>
          <p:spPr>
            <a:xfrm>
              <a:off x="1847850" y="2872057"/>
              <a:ext cx="3511178" cy="18769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8" name="Group 47"/>
          <p:cNvGrpSpPr/>
          <p:nvPr/>
        </p:nvGrpSpPr>
        <p:grpSpPr>
          <a:xfrm>
            <a:off x="1831441" y="3233106"/>
            <a:ext cx="3515259" cy="1427138"/>
            <a:chOff x="1742540" y="3105150"/>
            <a:chExt cx="3835300" cy="1557070"/>
          </a:xfrm>
        </p:grpSpPr>
        <p:pic>
          <p:nvPicPr>
            <p:cNvPr id="49" name="Picture 2"/>
            <p:cNvPicPr>
              <a:picLocks noChangeAspect="1" noChangeArrowheads="1"/>
            </p:cNvPicPr>
            <p:nvPr/>
          </p:nvPicPr>
          <p:blipFill>
            <a:blip r:embed="rId4" cstate="print"/>
            <a:srcRect l="9070" t="48921" r="20289" b="46763"/>
            <a:stretch>
              <a:fillRect/>
            </a:stretch>
          </p:blipFill>
          <p:spPr bwMode="auto">
            <a:xfrm>
              <a:off x="1756960" y="3105150"/>
              <a:ext cx="3820880" cy="274320"/>
            </a:xfrm>
            <a:prstGeom prst="rect">
              <a:avLst/>
            </a:prstGeom>
            <a:noFill/>
            <a:ln w="9525">
              <a:noFill/>
              <a:miter lim="800000"/>
              <a:headEnd/>
              <a:tailEnd/>
            </a:ln>
          </p:spPr>
        </p:pic>
        <p:pic>
          <p:nvPicPr>
            <p:cNvPr id="50" name="Picture 2"/>
            <p:cNvPicPr>
              <a:picLocks noChangeAspect="1" noChangeArrowheads="1"/>
            </p:cNvPicPr>
            <p:nvPr/>
          </p:nvPicPr>
          <p:blipFill>
            <a:blip r:embed="rId4" cstate="print"/>
            <a:srcRect l="9070" t="48441" r="20289" b="46763"/>
            <a:stretch>
              <a:fillRect/>
            </a:stretch>
          </p:blipFill>
          <p:spPr bwMode="auto">
            <a:xfrm>
              <a:off x="1752600" y="3409950"/>
              <a:ext cx="3820880" cy="304800"/>
            </a:xfrm>
            <a:prstGeom prst="rect">
              <a:avLst/>
            </a:prstGeom>
            <a:noFill/>
            <a:ln w="9525">
              <a:noFill/>
              <a:miter lim="800000"/>
              <a:headEnd/>
              <a:tailEnd/>
            </a:ln>
          </p:spPr>
        </p:pic>
        <p:pic>
          <p:nvPicPr>
            <p:cNvPr id="51" name="Picture 2"/>
            <p:cNvPicPr>
              <a:picLocks noChangeAspect="1" noChangeArrowheads="1"/>
            </p:cNvPicPr>
            <p:nvPr/>
          </p:nvPicPr>
          <p:blipFill>
            <a:blip r:embed="rId4" cstate="print"/>
            <a:srcRect l="9070" t="48441" r="20289" b="46763"/>
            <a:stretch>
              <a:fillRect/>
            </a:stretch>
          </p:blipFill>
          <p:spPr bwMode="auto">
            <a:xfrm>
              <a:off x="1751166" y="3723376"/>
              <a:ext cx="3820880" cy="304800"/>
            </a:xfrm>
            <a:prstGeom prst="rect">
              <a:avLst/>
            </a:prstGeom>
            <a:noFill/>
            <a:ln w="9525">
              <a:noFill/>
              <a:miter lim="800000"/>
              <a:headEnd/>
              <a:tailEnd/>
            </a:ln>
          </p:spPr>
        </p:pic>
        <p:pic>
          <p:nvPicPr>
            <p:cNvPr id="52" name="Picture 2"/>
            <p:cNvPicPr>
              <a:picLocks noChangeAspect="1" noChangeArrowheads="1"/>
            </p:cNvPicPr>
            <p:nvPr/>
          </p:nvPicPr>
          <p:blipFill>
            <a:blip r:embed="rId4" cstate="print"/>
            <a:srcRect l="9070" t="48441" r="20289" b="46763"/>
            <a:stretch>
              <a:fillRect/>
            </a:stretch>
          </p:blipFill>
          <p:spPr bwMode="auto">
            <a:xfrm>
              <a:off x="1742540" y="4061246"/>
              <a:ext cx="3820880" cy="304800"/>
            </a:xfrm>
            <a:prstGeom prst="rect">
              <a:avLst/>
            </a:prstGeom>
            <a:noFill/>
            <a:ln w="9525">
              <a:noFill/>
              <a:miter lim="800000"/>
              <a:headEnd/>
              <a:tailEnd/>
            </a:ln>
          </p:spPr>
        </p:pic>
        <p:pic>
          <p:nvPicPr>
            <p:cNvPr id="53" name="Picture 2"/>
            <p:cNvPicPr>
              <a:picLocks noChangeAspect="1" noChangeArrowheads="1"/>
            </p:cNvPicPr>
            <p:nvPr/>
          </p:nvPicPr>
          <p:blipFill>
            <a:blip r:embed="rId4" cstate="print"/>
            <a:srcRect l="9070" t="48441" r="20289" b="46763"/>
            <a:stretch>
              <a:fillRect/>
            </a:stretch>
          </p:blipFill>
          <p:spPr bwMode="auto">
            <a:xfrm>
              <a:off x="1752600" y="4357420"/>
              <a:ext cx="3820880" cy="304800"/>
            </a:xfrm>
            <a:prstGeom prst="rect">
              <a:avLst/>
            </a:prstGeom>
            <a:noFill/>
            <a:ln w="9525">
              <a:noFill/>
              <a:miter lim="800000"/>
              <a:headEnd/>
              <a:tailEnd/>
            </a:ln>
          </p:spPr>
        </p:pic>
      </p:grpSp>
      <p:grpSp>
        <p:nvGrpSpPr>
          <p:cNvPr id="54" name="Group 23"/>
          <p:cNvGrpSpPr/>
          <p:nvPr/>
        </p:nvGrpSpPr>
        <p:grpSpPr>
          <a:xfrm>
            <a:off x="6484132" y="209550"/>
            <a:ext cx="2202669" cy="1676400"/>
            <a:chOff x="6477000" y="209550"/>
            <a:chExt cx="2202669" cy="1676400"/>
          </a:xfrm>
        </p:grpSpPr>
        <p:grpSp>
          <p:nvGrpSpPr>
            <p:cNvPr id="55" name="Group 20"/>
            <p:cNvGrpSpPr/>
            <p:nvPr/>
          </p:nvGrpSpPr>
          <p:grpSpPr>
            <a:xfrm>
              <a:off x="6911578" y="277106"/>
              <a:ext cx="1768091" cy="1608844"/>
              <a:chOff x="4982776" y="214495"/>
              <a:chExt cx="1768091" cy="1608844"/>
            </a:xfrm>
          </p:grpSpPr>
          <p:grpSp>
            <p:nvGrpSpPr>
              <p:cNvPr id="58" name="Group 19"/>
              <p:cNvGrpSpPr/>
              <p:nvPr/>
            </p:nvGrpSpPr>
            <p:grpSpPr>
              <a:xfrm>
                <a:off x="4982776" y="214495"/>
                <a:ext cx="1660934" cy="1555215"/>
                <a:chOff x="476270" y="1357298"/>
                <a:chExt cx="8119310" cy="5214974"/>
              </a:xfrm>
            </p:grpSpPr>
            <p:grpSp>
              <p:nvGrpSpPr>
                <p:cNvPr id="60" name="Group 19"/>
                <p:cNvGrpSpPr/>
                <p:nvPr/>
              </p:nvGrpSpPr>
              <p:grpSpPr>
                <a:xfrm>
                  <a:off x="2571736" y="1357298"/>
                  <a:ext cx="3748102" cy="5214974"/>
                  <a:chOff x="2571736" y="1357298"/>
                  <a:chExt cx="3748102" cy="5214974"/>
                </a:xfrm>
              </p:grpSpPr>
              <p:sp>
                <p:nvSpPr>
                  <p:cNvPr id="65" name="Rounded Rectangle 6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6" name="Down Arrow 6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7" name="Rounded Rectangle 6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8" name="Down Arrow 6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Rounded Rectangle 6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Down Arrow 6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1" name="Flowchart: Decision 7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1" name="Group 20"/>
                <p:cNvGrpSpPr/>
                <p:nvPr/>
              </p:nvGrpSpPr>
              <p:grpSpPr>
                <a:xfrm>
                  <a:off x="476270" y="2343630"/>
                  <a:ext cx="8119310" cy="3800014"/>
                  <a:chOff x="476270" y="2343630"/>
                  <a:chExt cx="8119310" cy="3800014"/>
                </a:xfrm>
              </p:grpSpPr>
              <p:sp>
                <p:nvSpPr>
                  <p:cNvPr id="62" name="Rounded Rectangle 6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Curved Left Arrow 6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9" name="Rectangle 5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6" name="Rectangle 5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7" name="Rectangle 5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35086599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pic>
        <p:nvPicPr>
          <p:cNvPr id="74" name="Picture 2"/>
          <p:cNvPicPr>
            <a:picLocks noChangeAspect="1" noChangeArrowheads="1"/>
          </p:cNvPicPr>
          <p:nvPr/>
        </p:nvPicPr>
        <p:blipFill>
          <a:blip r:embed="rId3" cstate="print"/>
          <a:srcRect/>
          <a:stretch>
            <a:fillRect/>
          </a:stretch>
        </p:blipFill>
        <p:spPr bwMode="auto">
          <a:xfrm>
            <a:off x="375028" y="2252363"/>
            <a:ext cx="5732005" cy="2463303"/>
          </a:xfrm>
          <a:prstGeom prst="rect">
            <a:avLst/>
          </a:prstGeom>
          <a:noFill/>
          <a:ln w="9525">
            <a:noFill/>
            <a:miter lim="800000"/>
            <a:headEnd/>
            <a:tailEnd/>
          </a:ln>
        </p:spPr>
      </p:pic>
      <p:sp>
        <p:nvSpPr>
          <p:cNvPr id="75" name="Rectangle 74"/>
          <p:cNvSpPr/>
          <p:nvPr/>
        </p:nvSpPr>
        <p:spPr>
          <a:xfrm>
            <a:off x="1866907" y="2895900"/>
            <a:ext cx="3437351"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76" name="Rectangle 75"/>
          <p:cNvSpPr/>
          <p:nvPr/>
        </p:nvSpPr>
        <p:spPr>
          <a:xfrm>
            <a:off x="5532841" y="2423979"/>
            <a:ext cx="642943"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77" name="Rectangle 76"/>
          <p:cNvSpPr/>
          <p:nvPr/>
        </p:nvSpPr>
        <p:spPr>
          <a:xfrm>
            <a:off x="5397105" y="2588439"/>
            <a:ext cx="1357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78" name="Rectangle 77"/>
          <p:cNvSpPr/>
          <p:nvPr/>
        </p:nvSpPr>
        <p:spPr>
          <a:xfrm>
            <a:off x="2075254" y="2627766"/>
            <a:ext cx="3236135"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79" name="Rectangle 78"/>
          <p:cNvSpPr/>
          <p:nvPr/>
        </p:nvSpPr>
        <p:spPr>
          <a:xfrm>
            <a:off x="5636420" y="3646694"/>
            <a:ext cx="525085"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0" name="Rectangle 79"/>
          <p:cNvSpPr/>
          <p:nvPr/>
        </p:nvSpPr>
        <p:spPr>
          <a:xfrm>
            <a:off x="5382833" y="3889815"/>
            <a:ext cx="253587"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1" name="Rectangle 80"/>
          <p:cNvSpPr/>
          <p:nvPr/>
        </p:nvSpPr>
        <p:spPr>
          <a:xfrm>
            <a:off x="5518570" y="3773612"/>
            <a:ext cx="117857"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0" name="Group 23"/>
          <p:cNvGrpSpPr/>
          <p:nvPr/>
        </p:nvGrpSpPr>
        <p:grpSpPr>
          <a:xfrm>
            <a:off x="6484132" y="209550"/>
            <a:ext cx="2202669" cy="1676400"/>
            <a:chOff x="6477000" y="209550"/>
            <a:chExt cx="2202669" cy="1676400"/>
          </a:xfrm>
        </p:grpSpPr>
        <p:grpSp>
          <p:nvGrpSpPr>
            <p:cNvPr id="31" name="Group 20"/>
            <p:cNvGrpSpPr/>
            <p:nvPr/>
          </p:nvGrpSpPr>
          <p:grpSpPr>
            <a:xfrm>
              <a:off x="6911578" y="277106"/>
              <a:ext cx="1768091" cy="1608844"/>
              <a:chOff x="4982776" y="214495"/>
              <a:chExt cx="1768091" cy="1608844"/>
            </a:xfrm>
          </p:grpSpPr>
          <p:grpSp>
            <p:nvGrpSpPr>
              <p:cNvPr id="34" name="Group 19"/>
              <p:cNvGrpSpPr/>
              <p:nvPr/>
            </p:nvGrpSpPr>
            <p:grpSpPr>
              <a:xfrm>
                <a:off x="4982776" y="214495"/>
                <a:ext cx="1660934" cy="1555215"/>
                <a:chOff x="476270" y="1357298"/>
                <a:chExt cx="8119310" cy="5214974"/>
              </a:xfrm>
            </p:grpSpPr>
            <p:grpSp>
              <p:nvGrpSpPr>
                <p:cNvPr id="36" name="Group 19"/>
                <p:cNvGrpSpPr/>
                <p:nvPr/>
              </p:nvGrpSpPr>
              <p:grpSpPr>
                <a:xfrm>
                  <a:off x="2571736" y="1357298"/>
                  <a:ext cx="3748102" cy="5214974"/>
                  <a:chOff x="2571736" y="1357298"/>
                  <a:chExt cx="3748102" cy="5214974"/>
                </a:xfrm>
              </p:grpSpPr>
              <p:sp>
                <p:nvSpPr>
                  <p:cNvPr id="41" name="Rounded Rectangle 40"/>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Rounded Rectangle 4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Rounded Rectangle 44"/>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Down Arrow 45"/>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Flowchart: Decision 46"/>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7" name="Group 20"/>
                <p:cNvGrpSpPr/>
                <p:nvPr/>
              </p:nvGrpSpPr>
              <p:grpSpPr>
                <a:xfrm>
                  <a:off x="476270" y="2343630"/>
                  <a:ext cx="8119310" cy="3800014"/>
                  <a:chOff x="476270" y="2343630"/>
                  <a:chExt cx="8119310" cy="3800014"/>
                </a:xfrm>
              </p:grpSpPr>
              <p:sp>
                <p:nvSpPr>
                  <p:cNvPr id="38" name="Rounded Rectangle 37"/>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9" name="Down Arrow 38"/>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Curved Left Arrow 39"/>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5" name="Rectangle 34"/>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2" name="Rectangle 31"/>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3" name="Rectangle 32"/>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44208296"/>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pic>
        <p:nvPicPr>
          <p:cNvPr id="50" name="Picture 2"/>
          <p:cNvPicPr>
            <a:picLocks noChangeAspect="1" noChangeArrowheads="1"/>
          </p:cNvPicPr>
          <p:nvPr/>
        </p:nvPicPr>
        <p:blipFill>
          <a:blip r:embed="rId3" cstate="print"/>
          <a:srcRect/>
          <a:stretch>
            <a:fillRect/>
          </a:stretch>
        </p:blipFill>
        <p:spPr bwMode="auto">
          <a:xfrm>
            <a:off x="375028" y="2252363"/>
            <a:ext cx="5732005" cy="2463303"/>
          </a:xfrm>
          <a:prstGeom prst="rect">
            <a:avLst/>
          </a:prstGeom>
          <a:noFill/>
          <a:ln w="9525">
            <a:noFill/>
            <a:miter lim="800000"/>
            <a:headEnd/>
            <a:tailEnd/>
          </a:ln>
        </p:spPr>
      </p:pic>
      <p:sp>
        <p:nvSpPr>
          <p:cNvPr id="51" name="Rectangle 50"/>
          <p:cNvSpPr/>
          <p:nvPr/>
        </p:nvSpPr>
        <p:spPr>
          <a:xfrm>
            <a:off x="2089160" y="2895900"/>
            <a:ext cx="3215097"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2" name="Rectangle 51"/>
          <p:cNvSpPr/>
          <p:nvPr/>
        </p:nvSpPr>
        <p:spPr>
          <a:xfrm>
            <a:off x="5532841" y="2423979"/>
            <a:ext cx="642943"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3" name="Rectangle 52"/>
          <p:cNvSpPr/>
          <p:nvPr/>
        </p:nvSpPr>
        <p:spPr>
          <a:xfrm>
            <a:off x="5397105" y="2588439"/>
            <a:ext cx="1357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2" name="Rectangle 81"/>
          <p:cNvSpPr/>
          <p:nvPr/>
        </p:nvSpPr>
        <p:spPr>
          <a:xfrm>
            <a:off x="2075254" y="2627766"/>
            <a:ext cx="3236135"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3" name="Rectangle 82"/>
          <p:cNvSpPr/>
          <p:nvPr/>
        </p:nvSpPr>
        <p:spPr>
          <a:xfrm>
            <a:off x="5636420" y="3646694"/>
            <a:ext cx="525085"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4" name="Rectangle 83"/>
          <p:cNvSpPr/>
          <p:nvPr/>
        </p:nvSpPr>
        <p:spPr>
          <a:xfrm>
            <a:off x="5382833" y="3889815"/>
            <a:ext cx="253587"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5" name="Rectangle 84"/>
          <p:cNvSpPr/>
          <p:nvPr/>
        </p:nvSpPr>
        <p:spPr>
          <a:xfrm>
            <a:off x="5518570" y="3773612"/>
            <a:ext cx="117857"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54" name="Group 23"/>
          <p:cNvGrpSpPr/>
          <p:nvPr/>
        </p:nvGrpSpPr>
        <p:grpSpPr>
          <a:xfrm>
            <a:off x="6484132" y="209550"/>
            <a:ext cx="2202669" cy="1676400"/>
            <a:chOff x="6477000" y="209550"/>
            <a:chExt cx="2202669" cy="1676400"/>
          </a:xfrm>
        </p:grpSpPr>
        <p:grpSp>
          <p:nvGrpSpPr>
            <p:cNvPr id="55" name="Group 20"/>
            <p:cNvGrpSpPr/>
            <p:nvPr/>
          </p:nvGrpSpPr>
          <p:grpSpPr>
            <a:xfrm>
              <a:off x="6911578" y="277106"/>
              <a:ext cx="1768091" cy="1608844"/>
              <a:chOff x="4982776" y="214495"/>
              <a:chExt cx="1768091" cy="1608844"/>
            </a:xfrm>
          </p:grpSpPr>
          <p:grpSp>
            <p:nvGrpSpPr>
              <p:cNvPr id="58" name="Group 19"/>
              <p:cNvGrpSpPr/>
              <p:nvPr/>
            </p:nvGrpSpPr>
            <p:grpSpPr>
              <a:xfrm>
                <a:off x="4982776" y="214495"/>
                <a:ext cx="1660934" cy="1555215"/>
                <a:chOff x="476270" y="1357298"/>
                <a:chExt cx="8119310" cy="5214974"/>
              </a:xfrm>
            </p:grpSpPr>
            <p:grpSp>
              <p:nvGrpSpPr>
                <p:cNvPr id="60" name="Group 19"/>
                <p:cNvGrpSpPr/>
                <p:nvPr/>
              </p:nvGrpSpPr>
              <p:grpSpPr>
                <a:xfrm>
                  <a:off x="2571736" y="1357298"/>
                  <a:ext cx="3748102" cy="5214974"/>
                  <a:chOff x="2571736" y="1357298"/>
                  <a:chExt cx="3748102" cy="5214974"/>
                </a:xfrm>
              </p:grpSpPr>
              <p:sp>
                <p:nvSpPr>
                  <p:cNvPr id="65" name="Rounded Rectangle 6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6" name="Down Arrow 6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7" name="Rounded Rectangle 6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8" name="Down Arrow 6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Rounded Rectangle 6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Down Arrow 6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1" name="Flowchart: Decision 7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1" name="Group 20"/>
                <p:cNvGrpSpPr/>
                <p:nvPr/>
              </p:nvGrpSpPr>
              <p:grpSpPr>
                <a:xfrm>
                  <a:off x="476270" y="2343630"/>
                  <a:ext cx="8119310" cy="3800014"/>
                  <a:chOff x="476270" y="2343630"/>
                  <a:chExt cx="8119310" cy="3800014"/>
                </a:xfrm>
              </p:grpSpPr>
              <p:sp>
                <p:nvSpPr>
                  <p:cNvPr id="62" name="Rounded Rectangle 6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Curved Left Arrow 6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9" name="Rectangle 5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6" name="Rectangle 5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7" name="Rectangle 5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11619606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0"/>
            <a:ext cx="9144000" cy="1143000"/>
          </a:xfrm>
        </p:spPr>
        <p:txBody>
          <a:bodyPr>
            <a:normAutofit/>
          </a:bodyPr>
          <a:lstStyle/>
          <a:p>
            <a:r>
              <a:rPr lang="en-US" sz="3600" dirty="0" smtClean="0">
                <a:latin typeface="Minion Pro" pitchFamily="18" charset="0"/>
              </a:rPr>
              <a:t>Why Level Sets?</a:t>
            </a:r>
            <a:endParaRPr lang="en-US" sz="3600" dirty="0">
              <a:latin typeface="Minion Pro" pitchFamily="18" charset="0"/>
            </a:endParaRPr>
          </a:p>
        </p:txBody>
      </p:sp>
      <p:sp>
        <p:nvSpPr>
          <p:cNvPr id="9" name="Content Placeholder 40"/>
          <p:cNvSpPr txBox="1">
            <a:spLocks/>
          </p:cNvSpPr>
          <p:nvPr/>
        </p:nvSpPr>
        <p:spPr>
          <a:xfrm>
            <a:off x="457212" y="1600212"/>
            <a:ext cx="8186767" cy="1320800"/>
          </a:xfrm>
          <a:prstGeom prst="rect">
            <a:avLst/>
          </a:prstGeom>
        </p:spPr>
        <p:txBody>
          <a:bodyPr rtlCol="0">
            <a:normAutofit/>
          </a:bodyPr>
          <a:lstStyle/>
          <a:p>
            <a:pPr lvl="0">
              <a:spcBef>
                <a:spcPct val="20000"/>
              </a:spcBef>
              <a:defRPr/>
            </a:pPr>
            <a:r>
              <a:rPr kumimoji="0" lang="en-US" sz="2800" b="1" i="0" u="none" strike="noStrike" kern="1200" cap="none" spc="0" normalizeH="0" baseline="0" noProof="0" dirty="0" smtClean="0">
                <a:ln>
                  <a:noFill/>
                </a:ln>
                <a:solidFill>
                  <a:srgbClr val="00B050"/>
                </a:solidFill>
                <a:effectLst/>
                <a:uLnTx/>
                <a:uFillTx/>
                <a:latin typeface="Minion Pro" pitchFamily="18" charset="0"/>
              </a:rPr>
              <a:t>Good:	</a:t>
            </a:r>
            <a:r>
              <a:rPr kumimoji="0" lang="en-US" sz="2800" b="0" i="0" u="none" strike="noStrike" kern="1200" cap="none" spc="0" normalizeH="0" baseline="0" noProof="0" dirty="0" smtClean="0">
                <a:ln>
                  <a:noFill/>
                </a:ln>
                <a:solidFill>
                  <a:srgbClr val="00B050"/>
                </a:solidFill>
                <a:effectLst/>
                <a:uLnTx/>
                <a:uFillTx/>
                <a:latin typeface="Minion Pro" pitchFamily="18" charset="0"/>
              </a:rPr>
              <a:t>i</a:t>
            </a:r>
            <a:r>
              <a:rPr kumimoji="0" lang="en-US" sz="2800" b="0" i="0" u="none" strike="noStrike" kern="1200" cap="none" spc="0" normalizeH="0" noProof="0" dirty="0" smtClean="0">
                <a:ln>
                  <a:noFill/>
                </a:ln>
                <a:solidFill>
                  <a:srgbClr val="00B050"/>
                </a:solidFill>
                <a:effectLst/>
                <a:uLnTx/>
                <a:uFillTx/>
                <a:latin typeface="Minion Pro" pitchFamily="18" charset="0"/>
              </a:rPr>
              <a:t>nteractive </a:t>
            </a:r>
            <a:r>
              <a:rPr kumimoji="0" lang="en-US" sz="1600" b="0" i="0" u="none" strike="noStrike" kern="1200" cap="none" spc="0" normalizeH="0" noProof="0" dirty="0" smtClean="0">
                <a:ln>
                  <a:noFill/>
                </a:ln>
                <a:solidFill>
                  <a:srgbClr val="00B050"/>
                </a:solidFill>
                <a:effectLst/>
                <a:uLnTx/>
                <a:uFillTx/>
                <a:latin typeface="Minion Pro" pitchFamily="18" charset="0"/>
              </a:rPr>
              <a:t>[</a:t>
            </a:r>
            <a:r>
              <a:rPr kumimoji="0" lang="en-US" sz="1600" b="0" i="0" u="none" strike="noStrike" kern="1200" cap="none" spc="0" normalizeH="0" noProof="0" dirty="0" err="1" smtClean="0">
                <a:ln>
                  <a:noFill/>
                </a:ln>
                <a:solidFill>
                  <a:srgbClr val="00B050"/>
                </a:solidFill>
                <a:effectLst/>
                <a:uLnTx/>
                <a:uFillTx/>
                <a:latin typeface="Minion Pro" pitchFamily="18" charset="0"/>
              </a:rPr>
              <a:t>Lefohn</a:t>
            </a:r>
            <a:r>
              <a:rPr lang="en-US" sz="1600" dirty="0" smtClean="0">
                <a:solidFill>
                  <a:srgbClr val="00B050"/>
                </a:solidFill>
                <a:latin typeface="Minion Pro" pitchFamily="18" charset="0"/>
              </a:rPr>
              <a:t> et al. 2004</a:t>
            </a:r>
            <a:r>
              <a:rPr kumimoji="0" lang="en-US" sz="1600" b="0" i="0" u="none" strike="noStrike" kern="1200" cap="none" spc="0" normalizeH="0" noProof="0" dirty="0" smtClean="0">
                <a:ln>
                  <a:noFill/>
                </a:ln>
                <a:solidFill>
                  <a:srgbClr val="00B050"/>
                </a:solidFill>
                <a:effectLst/>
                <a:uLnTx/>
                <a:uFillTx/>
                <a:latin typeface="Minion Pro" pitchFamily="18" charset="0"/>
              </a:rPr>
              <a:t>]</a:t>
            </a:r>
            <a:endParaRPr lang="en-US" sz="2800" dirty="0">
              <a:solidFill>
                <a:srgbClr val="00B050"/>
              </a:solidFill>
              <a:latin typeface="Minion Pro" pitchFamily="18" charset="0"/>
            </a:endParaRPr>
          </a:p>
          <a:p>
            <a:pPr lvl="0">
              <a:spcBef>
                <a:spcPct val="20000"/>
              </a:spcBef>
              <a:defRPr/>
            </a:pPr>
            <a:r>
              <a:rPr lang="en-US" sz="2800" dirty="0" smtClean="0">
                <a:solidFill>
                  <a:srgbClr val="00B050"/>
                </a:solidFill>
                <a:latin typeface="Minion Pro" pitchFamily="18" charset="0"/>
              </a:rPr>
              <a:t>		accurate </a:t>
            </a:r>
            <a:r>
              <a:rPr lang="en-US" sz="1600" dirty="0" smtClean="0">
                <a:solidFill>
                  <a:srgbClr val="00B050"/>
                </a:solidFill>
                <a:latin typeface="Minion Pro" pitchFamily="18" charset="0"/>
              </a:rPr>
              <a:t>[Cates </a:t>
            </a:r>
            <a:r>
              <a:rPr lang="en-US" sz="1600" dirty="0">
                <a:solidFill>
                  <a:srgbClr val="00B050"/>
                </a:solidFill>
                <a:latin typeface="Minion Pro" pitchFamily="18" charset="0"/>
              </a:rPr>
              <a:t>et al. 2004</a:t>
            </a:r>
            <a:r>
              <a:rPr lang="en-US" sz="1600" dirty="0" smtClean="0">
                <a:solidFill>
                  <a:srgbClr val="00B050"/>
                </a:solidFill>
                <a:latin typeface="Minion Pro" pitchFamily="18" charset="0"/>
              </a:rPr>
              <a:t>]</a:t>
            </a:r>
            <a:endParaRPr kumimoji="0" lang="en-US" sz="2800" b="0" i="0" u="none" strike="noStrike" kern="1200" cap="none" spc="0" normalizeH="0" baseline="0" noProof="0" dirty="0" smtClean="0">
              <a:ln>
                <a:noFill/>
              </a:ln>
              <a:solidFill>
                <a:srgbClr val="00B050"/>
              </a:solidFill>
              <a:effectLst/>
              <a:uLnTx/>
              <a:uFillTx/>
              <a:latin typeface="Minion Pro" pitchFamily="18" charset="0"/>
            </a:endParaRPr>
          </a:p>
        </p:txBody>
      </p:sp>
      <p:sp>
        <p:nvSpPr>
          <p:cNvPr id="4" name="Content Placeholder 40"/>
          <p:cNvSpPr txBox="1">
            <a:spLocks/>
          </p:cNvSpPr>
          <p:nvPr/>
        </p:nvSpPr>
        <p:spPr>
          <a:xfrm>
            <a:off x="457212" y="3429000"/>
            <a:ext cx="8186767" cy="711200"/>
          </a:xfrm>
          <a:prstGeom prst="rect">
            <a:avLst/>
          </a:prstGeom>
        </p:spPr>
        <p:txBody>
          <a:bodyPr rtlCol="0">
            <a:norm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F0000"/>
                </a:solidFill>
                <a:effectLst/>
                <a:uLnTx/>
                <a:uFillTx/>
                <a:latin typeface="Minion Pro" pitchFamily="18" charset="0"/>
              </a:rPr>
              <a:t>Bad: 		</a:t>
            </a:r>
            <a:r>
              <a:rPr kumimoji="0" lang="en-US" sz="2800" b="0" i="0" u="none" strike="noStrike" kern="1200" cap="none" spc="0" normalizeH="0" baseline="0" noProof="0" dirty="0" smtClean="0">
                <a:ln>
                  <a:noFill/>
                </a:ln>
                <a:solidFill>
                  <a:srgbClr val="FF0000"/>
                </a:solidFill>
                <a:effectLst/>
                <a:uLnTx/>
                <a:uFillTx/>
                <a:latin typeface="Minion Pro" pitchFamily="18" charset="0"/>
              </a:rPr>
              <a:t>slow</a:t>
            </a:r>
            <a:r>
              <a:rPr kumimoji="0" lang="en-US" sz="2800" b="0" i="0" u="none" strike="noStrike" kern="1200" cap="none" spc="0" normalizeH="0" noProof="0" dirty="0" smtClean="0">
                <a:ln>
                  <a:noFill/>
                </a:ln>
                <a:solidFill>
                  <a:srgbClr val="FF0000"/>
                </a:solidFill>
                <a:effectLst/>
                <a:uLnTx/>
                <a:uFillTx/>
                <a:latin typeface="Minion Pro" pitchFamily="18" charset="0"/>
              </a:rPr>
              <a:t> (even on the GPU</a:t>
            </a:r>
            <a:r>
              <a:rPr lang="en-US" sz="2800" noProof="0" dirty="0" smtClean="0">
                <a:solidFill>
                  <a:srgbClr val="FF0000"/>
                </a:solidFill>
                <a:latin typeface="Minion Pro" pitchFamily="18" charset="0"/>
              </a:rPr>
              <a:t>)</a:t>
            </a:r>
            <a:endParaRPr kumimoji="0" lang="en-US" sz="2800" b="0" i="0" u="none" strike="noStrike" kern="1200" cap="none" spc="0" normalizeH="0" baseline="0" noProof="0" dirty="0" smtClean="0">
              <a:ln>
                <a:noFill/>
              </a:ln>
              <a:solidFill>
                <a:srgbClr val="FF0000"/>
              </a:solidFill>
              <a:effectLst/>
              <a:uLnTx/>
              <a:uFillTx/>
              <a:latin typeface="Minion Pro" pitchFamily="18" charset="0"/>
            </a:endParaRPr>
          </a:p>
        </p:txBody>
      </p:sp>
    </p:spTree>
    <p:extLst>
      <p:ext uri="{BB962C8B-B14F-4D97-AF65-F5344CB8AC3E}">
        <p14:creationId xmlns:p14="http://schemas.microsoft.com/office/powerpoint/2010/main" val="2081924421"/>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pic>
        <p:nvPicPr>
          <p:cNvPr id="82" name="Picture 2"/>
          <p:cNvPicPr>
            <a:picLocks noChangeAspect="1" noChangeArrowheads="1"/>
          </p:cNvPicPr>
          <p:nvPr/>
        </p:nvPicPr>
        <p:blipFill>
          <a:blip r:embed="rId3" cstate="print"/>
          <a:srcRect/>
          <a:stretch>
            <a:fillRect/>
          </a:stretch>
        </p:blipFill>
        <p:spPr bwMode="auto">
          <a:xfrm>
            <a:off x="375028" y="2252363"/>
            <a:ext cx="5732005" cy="2463303"/>
          </a:xfrm>
          <a:prstGeom prst="rect">
            <a:avLst/>
          </a:prstGeom>
          <a:noFill/>
          <a:ln w="9525">
            <a:noFill/>
            <a:miter lim="800000"/>
            <a:headEnd/>
            <a:tailEnd/>
          </a:ln>
        </p:spPr>
      </p:pic>
      <p:sp>
        <p:nvSpPr>
          <p:cNvPr id="83" name="Rectangle 82"/>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4" name="Rectangle 83"/>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5" name="Rectangle 84"/>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0" name="Rectangle 89"/>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1" name="Rectangle 90"/>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2" name="Rectangle 91"/>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3" name="Rectangle 92"/>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4" name="Rectangle 93"/>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5" name="Rectangle 94"/>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6" name="Rectangle 95"/>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7" name="Rectangle 96"/>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54" name="Group 23"/>
          <p:cNvGrpSpPr/>
          <p:nvPr/>
        </p:nvGrpSpPr>
        <p:grpSpPr>
          <a:xfrm>
            <a:off x="6484132" y="209550"/>
            <a:ext cx="2202669" cy="1676400"/>
            <a:chOff x="6477000" y="209550"/>
            <a:chExt cx="2202669" cy="1676400"/>
          </a:xfrm>
        </p:grpSpPr>
        <p:grpSp>
          <p:nvGrpSpPr>
            <p:cNvPr id="55" name="Group 20"/>
            <p:cNvGrpSpPr/>
            <p:nvPr/>
          </p:nvGrpSpPr>
          <p:grpSpPr>
            <a:xfrm>
              <a:off x="6911578" y="277106"/>
              <a:ext cx="1768091" cy="1608844"/>
              <a:chOff x="4982776" y="214495"/>
              <a:chExt cx="1768091" cy="1608844"/>
            </a:xfrm>
          </p:grpSpPr>
          <p:grpSp>
            <p:nvGrpSpPr>
              <p:cNvPr id="58" name="Group 19"/>
              <p:cNvGrpSpPr/>
              <p:nvPr/>
            </p:nvGrpSpPr>
            <p:grpSpPr>
              <a:xfrm>
                <a:off x="4982776" y="214495"/>
                <a:ext cx="1660934" cy="1555215"/>
                <a:chOff x="476270" y="1357298"/>
                <a:chExt cx="8119310" cy="5214974"/>
              </a:xfrm>
            </p:grpSpPr>
            <p:grpSp>
              <p:nvGrpSpPr>
                <p:cNvPr id="60" name="Group 19"/>
                <p:cNvGrpSpPr/>
                <p:nvPr/>
              </p:nvGrpSpPr>
              <p:grpSpPr>
                <a:xfrm>
                  <a:off x="2571736" y="1357298"/>
                  <a:ext cx="3748102" cy="5214974"/>
                  <a:chOff x="2571736" y="1357298"/>
                  <a:chExt cx="3748102" cy="5214974"/>
                </a:xfrm>
              </p:grpSpPr>
              <p:sp>
                <p:nvSpPr>
                  <p:cNvPr id="65" name="Rounded Rectangle 6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6" name="Down Arrow 6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7" name="Rounded Rectangle 6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8" name="Down Arrow 6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Rounded Rectangle 6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Down Arrow 6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1" name="Flowchart: Decision 7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1" name="Group 20"/>
                <p:cNvGrpSpPr/>
                <p:nvPr/>
              </p:nvGrpSpPr>
              <p:grpSpPr>
                <a:xfrm>
                  <a:off x="476270" y="2343630"/>
                  <a:ext cx="8119310" cy="3800014"/>
                  <a:chOff x="476270" y="2343630"/>
                  <a:chExt cx="8119310" cy="3800014"/>
                </a:xfrm>
              </p:grpSpPr>
              <p:sp>
                <p:nvSpPr>
                  <p:cNvPr id="62" name="Rounded Rectangle 6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Curved Left Arrow 6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9" name="Rectangle 5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6" name="Rectangle 5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7" name="Rectangle 5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22978465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7" y="2252370"/>
            <a:ext cx="5800748" cy="2466893"/>
            <a:chOff x="375026" y="2252363"/>
            <a:chExt cx="5800748" cy="246689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2293570" y="2895900"/>
              <a:ext cx="3010678"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5647135" y="2423972"/>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5397103" y="2588432"/>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5757859" y="3646695"/>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5357826" y="3889808"/>
              <a:ext cx="400034"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5638205" y="3773605"/>
              <a:ext cx="119654"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5404248"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2" name="Rectangle 41"/>
            <p:cNvSpPr/>
            <p:nvPr/>
          </p:nvSpPr>
          <p:spPr>
            <a:xfrm>
              <a:off x="5388173" y="3773605"/>
              <a:ext cx="119658"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3" name="Rectangle 42"/>
            <p:cNvSpPr/>
            <p:nvPr/>
          </p:nvSpPr>
          <p:spPr>
            <a:xfrm>
              <a:off x="2282429" y="2627759"/>
              <a:ext cx="3028950"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4" name="Rectangle 43"/>
            <p:cNvSpPr/>
            <p:nvPr/>
          </p:nvSpPr>
          <p:spPr>
            <a:xfrm>
              <a:off x="1850241" y="2627759"/>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5" name="Rectangle 44"/>
            <p:cNvSpPr/>
            <p:nvPr/>
          </p:nvSpPr>
          <p:spPr>
            <a:xfrm>
              <a:off x="1868080" y="3164041"/>
              <a:ext cx="203607"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6" name="Group 23"/>
          <p:cNvGrpSpPr/>
          <p:nvPr/>
        </p:nvGrpSpPr>
        <p:grpSpPr>
          <a:xfrm>
            <a:off x="6484132" y="209550"/>
            <a:ext cx="2202669" cy="1676400"/>
            <a:chOff x="6477000" y="209550"/>
            <a:chExt cx="2202669" cy="1676400"/>
          </a:xfrm>
        </p:grpSpPr>
        <p:grpSp>
          <p:nvGrpSpPr>
            <p:cNvPr id="47" name="Group 20"/>
            <p:cNvGrpSpPr/>
            <p:nvPr/>
          </p:nvGrpSpPr>
          <p:grpSpPr>
            <a:xfrm>
              <a:off x="6911578" y="277106"/>
              <a:ext cx="1768091" cy="1608844"/>
              <a:chOff x="4982776" y="214495"/>
              <a:chExt cx="1768091" cy="1608844"/>
            </a:xfrm>
          </p:grpSpPr>
          <p:grpSp>
            <p:nvGrpSpPr>
              <p:cNvPr id="50" name="Group 19"/>
              <p:cNvGrpSpPr/>
              <p:nvPr/>
            </p:nvGrpSpPr>
            <p:grpSpPr>
              <a:xfrm>
                <a:off x="4982776" y="214495"/>
                <a:ext cx="1660934" cy="1555215"/>
                <a:chOff x="476270" y="1357298"/>
                <a:chExt cx="8119310" cy="5214974"/>
              </a:xfrm>
            </p:grpSpPr>
            <p:grpSp>
              <p:nvGrpSpPr>
                <p:cNvPr id="52" name="Group 19"/>
                <p:cNvGrpSpPr/>
                <p:nvPr/>
              </p:nvGrpSpPr>
              <p:grpSpPr>
                <a:xfrm>
                  <a:off x="2571736" y="1357298"/>
                  <a:ext cx="3748102" cy="5214974"/>
                  <a:chOff x="2571736" y="1357298"/>
                  <a:chExt cx="3748102" cy="5214974"/>
                </a:xfrm>
              </p:grpSpPr>
              <p:sp>
                <p:nvSpPr>
                  <p:cNvPr id="57" name="Rounded Rectangle 56"/>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Down Arrow 57"/>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Rounded Rectangle 58"/>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Down Arrow 59"/>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Flowchart: Decision 62"/>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3" name="Group 20"/>
                <p:cNvGrpSpPr/>
                <p:nvPr/>
              </p:nvGrpSpPr>
              <p:grpSpPr>
                <a:xfrm>
                  <a:off x="476270" y="2343630"/>
                  <a:ext cx="8119310" cy="3800014"/>
                  <a:chOff x="476270" y="2343630"/>
                  <a:chExt cx="8119310" cy="3800014"/>
                </a:xfrm>
              </p:grpSpPr>
              <p:sp>
                <p:nvSpPr>
                  <p:cNvPr id="54" name="Rounded Rectangle 53"/>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Curved Left Arrow 55"/>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1" name="Rectangle 50"/>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8" name="Rectangle 47"/>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9" name="Rectangle 48"/>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00342112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98" name="Rectangle 97"/>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99" name="Rectangle 98"/>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0" name="Rectangle 99"/>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1" name="Rectangle 100"/>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2" name="Rectangle 101"/>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3" name="Rectangle 102"/>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4" name="Rectangle 103"/>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5" name="Rectangle 104"/>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6" name="Rectangle 105"/>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7" name="Rectangle 106"/>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08" name="Rectangle 107"/>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109" name="Group 108"/>
          <p:cNvGrpSpPr/>
          <p:nvPr/>
        </p:nvGrpSpPr>
        <p:grpSpPr>
          <a:xfrm>
            <a:off x="375028" y="2252370"/>
            <a:ext cx="5732005" cy="2466893"/>
            <a:chOff x="375026" y="2252363"/>
            <a:chExt cx="5732005" cy="2466893"/>
          </a:xfrm>
        </p:grpSpPr>
        <p:pic>
          <p:nvPicPr>
            <p:cNvPr id="110"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111" name="Rectangle 110"/>
            <p:cNvSpPr/>
            <p:nvPr/>
          </p:nvSpPr>
          <p:spPr>
            <a:xfrm>
              <a:off x="2293570" y="2895900"/>
              <a:ext cx="3010678"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2" name="Rectangle 111"/>
            <p:cNvSpPr/>
            <p:nvPr/>
          </p:nvSpPr>
          <p:spPr>
            <a:xfrm>
              <a:off x="5763209" y="2423972"/>
              <a:ext cx="287548"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3" name="Rectangle 112"/>
            <p:cNvSpPr/>
            <p:nvPr/>
          </p:nvSpPr>
          <p:spPr>
            <a:xfrm>
              <a:off x="5393532" y="2588432"/>
              <a:ext cx="369677"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4" name="Rectangle 113"/>
            <p:cNvSpPr/>
            <p:nvPr/>
          </p:nvSpPr>
          <p:spPr>
            <a:xfrm>
              <a:off x="5875735" y="3646695"/>
              <a:ext cx="178611"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5" name="Rectangle 114"/>
            <p:cNvSpPr/>
            <p:nvPr/>
          </p:nvSpPr>
          <p:spPr>
            <a:xfrm>
              <a:off x="5357826" y="3889808"/>
              <a:ext cx="517909"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6" name="Rectangle 115"/>
            <p:cNvSpPr/>
            <p:nvPr/>
          </p:nvSpPr>
          <p:spPr>
            <a:xfrm>
              <a:off x="5754290" y="3773605"/>
              <a:ext cx="12144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7" name="Rectangle 116"/>
            <p:cNvSpPr/>
            <p:nvPr/>
          </p:nvSpPr>
          <p:spPr>
            <a:xfrm>
              <a:off x="5391746" y="2459725"/>
              <a:ext cx="241090"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8" name="Rectangle 117"/>
            <p:cNvSpPr/>
            <p:nvPr/>
          </p:nvSpPr>
          <p:spPr>
            <a:xfrm>
              <a:off x="5357826" y="3773605"/>
              <a:ext cx="266091"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19" name="Rectangle 118"/>
            <p:cNvSpPr/>
            <p:nvPr/>
          </p:nvSpPr>
          <p:spPr>
            <a:xfrm>
              <a:off x="2500313" y="2627759"/>
              <a:ext cx="2811066"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20" name="Rectangle 119"/>
            <p:cNvSpPr/>
            <p:nvPr/>
          </p:nvSpPr>
          <p:spPr>
            <a:xfrm>
              <a:off x="1850241" y="2627759"/>
              <a:ext cx="419090"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21" name="Rectangle 120"/>
            <p:cNvSpPr/>
            <p:nvPr/>
          </p:nvSpPr>
          <p:spPr>
            <a:xfrm>
              <a:off x="5357827" y="3646694"/>
              <a:ext cx="150005" cy="1269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22" name="Rectangle 121"/>
            <p:cNvSpPr/>
            <p:nvPr/>
          </p:nvSpPr>
          <p:spPr>
            <a:xfrm>
              <a:off x="2089537" y="2895900"/>
              <a:ext cx="160736"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123" name="Rectangle 122"/>
            <p:cNvSpPr/>
            <p:nvPr/>
          </p:nvSpPr>
          <p:spPr>
            <a:xfrm>
              <a:off x="1868080" y="3164041"/>
              <a:ext cx="429826"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8" name="Group 23"/>
          <p:cNvGrpSpPr/>
          <p:nvPr/>
        </p:nvGrpSpPr>
        <p:grpSpPr>
          <a:xfrm>
            <a:off x="6484132" y="209550"/>
            <a:ext cx="2202669" cy="1676400"/>
            <a:chOff x="6477000" y="209550"/>
            <a:chExt cx="2202669" cy="1676400"/>
          </a:xfrm>
        </p:grpSpPr>
        <p:grpSp>
          <p:nvGrpSpPr>
            <p:cNvPr id="49" name="Group 20"/>
            <p:cNvGrpSpPr/>
            <p:nvPr/>
          </p:nvGrpSpPr>
          <p:grpSpPr>
            <a:xfrm>
              <a:off x="6911578" y="277106"/>
              <a:ext cx="1768091" cy="1608844"/>
              <a:chOff x="4982776" y="214495"/>
              <a:chExt cx="1768091" cy="1608844"/>
            </a:xfrm>
          </p:grpSpPr>
          <p:grpSp>
            <p:nvGrpSpPr>
              <p:cNvPr id="52" name="Group 19"/>
              <p:cNvGrpSpPr/>
              <p:nvPr/>
            </p:nvGrpSpPr>
            <p:grpSpPr>
              <a:xfrm>
                <a:off x="4982776" y="214495"/>
                <a:ext cx="1660934" cy="1555215"/>
                <a:chOff x="476270" y="1357298"/>
                <a:chExt cx="8119310" cy="5214974"/>
              </a:xfrm>
            </p:grpSpPr>
            <p:grpSp>
              <p:nvGrpSpPr>
                <p:cNvPr id="54" name="Group 19"/>
                <p:cNvGrpSpPr/>
                <p:nvPr/>
              </p:nvGrpSpPr>
              <p:grpSpPr>
                <a:xfrm>
                  <a:off x="2571736" y="1357298"/>
                  <a:ext cx="3748102" cy="5214974"/>
                  <a:chOff x="2571736" y="1357298"/>
                  <a:chExt cx="3748102" cy="5214974"/>
                </a:xfrm>
              </p:grpSpPr>
              <p:sp>
                <p:nvSpPr>
                  <p:cNvPr id="59" name="Rounded Rectangle 5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Down Arrow 5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Rounded Rectangle 62"/>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Down Arrow 63"/>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5" name="Flowchart: Decision 64"/>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5" name="Group 20"/>
                <p:cNvGrpSpPr/>
                <p:nvPr/>
              </p:nvGrpSpPr>
              <p:grpSpPr>
                <a:xfrm>
                  <a:off x="476270" y="2343630"/>
                  <a:ext cx="8119310" cy="3800014"/>
                  <a:chOff x="476270" y="2343630"/>
                  <a:chExt cx="8119310" cy="3800014"/>
                </a:xfrm>
              </p:grpSpPr>
              <p:sp>
                <p:nvSpPr>
                  <p:cNvPr id="56" name="Rounded Rectangle 5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Curved Left Arrow 5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3" name="Rectangle 52"/>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0" name="Rectangle 49"/>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1" name="Rectangle 50"/>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80785949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8" y="2252370"/>
            <a:ext cx="5732005" cy="2466893"/>
            <a:chOff x="375026" y="2252363"/>
            <a:chExt cx="5732005" cy="246689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2507457" y="2895900"/>
              <a:ext cx="2796791"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5763209" y="2423972"/>
              <a:ext cx="287548"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5393532" y="2588432"/>
              <a:ext cx="369677"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5875735" y="3646695"/>
              <a:ext cx="178611"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5357826" y="3889808"/>
              <a:ext cx="517909"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5754290" y="3773605"/>
              <a:ext cx="12144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5391746" y="2459725"/>
              <a:ext cx="241090"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2" name="Rectangle 41"/>
            <p:cNvSpPr/>
            <p:nvPr/>
          </p:nvSpPr>
          <p:spPr>
            <a:xfrm>
              <a:off x="5357826" y="3773605"/>
              <a:ext cx="266091"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3" name="Rectangle 42"/>
            <p:cNvSpPr/>
            <p:nvPr/>
          </p:nvSpPr>
          <p:spPr>
            <a:xfrm>
              <a:off x="2500313" y="2627759"/>
              <a:ext cx="2811066"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4" name="Rectangle 43"/>
            <p:cNvSpPr/>
            <p:nvPr/>
          </p:nvSpPr>
          <p:spPr>
            <a:xfrm>
              <a:off x="1850241" y="2627759"/>
              <a:ext cx="421472"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5" name="Rectangle 44"/>
            <p:cNvSpPr/>
            <p:nvPr/>
          </p:nvSpPr>
          <p:spPr>
            <a:xfrm>
              <a:off x="5357827" y="3646694"/>
              <a:ext cx="150005" cy="1269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6" name="Rectangle 45"/>
            <p:cNvSpPr/>
            <p:nvPr/>
          </p:nvSpPr>
          <p:spPr>
            <a:xfrm>
              <a:off x="2089537" y="2895900"/>
              <a:ext cx="160736"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7" name="Rectangle 46"/>
            <p:cNvSpPr/>
            <p:nvPr/>
          </p:nvSpPr>
          <p:spPr>
            <a:xfrm>
              <a:off x="1868080" y="3164041"/>
              <a:ext cx="410777"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8" name="Group 23"/>
          <p:cNvGrpSpPr/>
          <p:nvPr/>
        </p:nvGrpSpPr>
        <p:grpSpPr>
          <a:xfrm>
            <a:off x="6484132" y="209550"/>
            <a:ext cx="2202669" cy="1676400"/>
            <a:chOff x="6477000" y="209550"/>
            <a:chExt cx="2202669" cy="1676400"/>
          </a:xfrm>
        </p:grpSpPr>
        <p:grpSp>
          <p:nvGrpSpPr>
            <p:cNvPr id="49" name="Group 20"/>
            <p:cNvGrpSpPr/>
            <p:nvPr/>
          </p:nvGrpSpPr>
          <p:grpSpPr>
            <a:xfrm>
              <a:off x="6911578" y="277106"/>
              <a:ext cx="1768091" cy="1608844"/>
              <a:chOff x="4982776" y="214495"/>
              <a:chExt cx="1768091" cy="1608844"/>
            </a:xfrm>
          </p:grpSpPr>
          <p:grpSp>
            <p:nvGrpSpPr>
              <p:cNvPr id="52" name="Group 19"/>
              <p:cNvGrpSpPr/>
              <p:nvPr/>
            </p:nvGrpSpPr>
            <p:grpSpPr>
              <a:xfrm>
                <a:off x="4982776" y="214495"/>
                <a:ext cx="1660934" cy="1555215"/>
                <a:chOff x="476270" y="1357298"/>
                <a:chExt cx="8119310" cy="5214974"/>
              </a:xfrm>
            </p:grpSpPr>
            <p:grpSp>
              <p:nvGrpSpPr>
                <p:cNvPr id="54" name="Group 19"/>
                <p:cNvGrpSpPr/>
                <p:nvPr/>
              </p:nvGrpSpPr>
              <p:grpSpPr>
                <a:xfrm>
                  <a:off x="2571736" y="1357298"/>
                  <a:ext cx="3748102" cy="5214974"/>
                  <a:chOff x="2571736" y="1357298"/>
                  <a:chExt cx="3748102" cy="5214974"/>
                </a:xfrm>
              </p:grpSpPr>
              <p:sp>
                <p:nvSpPr>
                  <p:cNvPr id="59" name="Rounded Rectangle 58"/>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Down Arrow 59"/>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Rounded Rectangle 60"/>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Down Arrow 61"/>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Rounded Rectangle 62"/>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Down Arrow 63"/>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5" name="Flowchart: Decision 64"/>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5" name="Group 20"/>
                <p:cNvGrpSpPr/>
                <p:nvPr/>
              </p:nvGrpSpPr>
              <p:grpSpPr>
                <a:xfrm>
                  <a:off x="476270" y="2343630"/>
                  <a:ext cx="8119310" cy="3800014"/>
                  <a:chOff x="476270" y="2343630"/>
                  <a:chExt cx="8119310" cy="3800014"/>
                </a:xfrm>
              </p:grpSpPr>
              <p:sp>
                <p:nvSpPr>
                  <p:cNvPr id="56" name="Rounded Rectangle 55"/>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Curved Left Arrow 57"/>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3" name="Rectangle 52"/>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0" name="Rectangle 49"/>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1" name="Rectangle 50"/>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071670354"/>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8" y="2252370"/>
            <a:ext cx="5732005" cy="2466893"/>
            <a:chOff x="375026" y="2252363"/>
            <a:chExt cx="5732005" cy="246689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2507457" y="2895900"/>
              <a:ext cx="2796791"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5884668" y="2423972"/>
              <a:ext cx="158945"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5389960" y="2588432"/>
              <a:ext cx="494708"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5357827" y="3889808"/>
              <a:ext cx="671498"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5875737" y="3773605"/>
              <a:ext cx="139301"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5389961" y="2459725"/>
              <a:ext cx="364335"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5357826" y="3773605"/>
              <a:ext cx="387538"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2" name="Rectangle 41"/>
            <p:cNvSpPr/>
            <p:nvPr/>
          </p:nvSpPr>
          <p:spPr>
            <a:xfrm>
              <a:off x="2721769" y="2627759"/>
              <a:ext cx="2589610"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3" name="Rectangle 42"/>
            <p:cNvSpPr/>
            <p:nvPr/>
          </p:nvSpPr>
          <p:spPr>
            <a:xfrm>
              <a:off x="1850240" y="2627759"/>
              <a:ext cx="63757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4" name="Rectangle 43"/>
            <p:cNvSpPr/>
            <p:nvPr/>
          </p:nvSpPr>
          <p:spPr>
            <a:xfrm>
              <a:off x="5357827" y="3646694"/>
              <a:ext cx="261923" cy="1269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5" name="Rectangle 44"/>
            <p:cNvSpPr/>
            <p:nvPr/>
          </p:nvSpPr>
          <p:spPr>
            <a:xfrm>
              <a:off x="2089537" y="2895900"/>
              <a:ext cx="375050"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6" name="Rectangle 45"/>
            <p:cNvSpPr/>
            <p:nvPr/>
          </p:nvSpPr>
          <p:spPr>
            <a:xfrm>
              <a:off x="1868080" y="3164041"/>
              <a:ext cx="703664"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7" name="Group 23"/>
          <p:cNvGrpSpPr/>
          <p:nvPr/>
        </p:nvGrpSpPr>
        <p:grpSpPr>
          <a:xfrm>
            <a:off x="6484132" y="209550"/>
            <a:ext cx="2202669" cy="1676400"/>
            <a:chOff x="6477000" y="209550"/>
            <a:chExt cx="2202669" cy="1676400"/>
          </a:xfrm>
        </p:grpSpPr>
        <p:grpSp>
          <p:nvGrpSpPr>
            <p:cNvPr id="48" name="Group 20"/>
            <p:cNvGrpSpPr/>
            <p:nvPr/>
          </p:nvGrpSpPr>
          <p:grpSpPr>
            <a:xfrm>
              <a:off x="6911578" y="277106"/>
              <a:ext cx="1768091" cy="1608844"/>
              <a:chOff x="4982776" y="214495"/>
              <a:chExt cx="1768091" cy="1608844"/>
            </a:xfrm>
          </p:grpSpPr>
          <p:grpSp>
            <p:nvGrpSpPr>
              <p:cNvPr id="51" name="Group 19"/>
              <p:cNvGrpSpPr/>
              <p:nvPr/>
            </p:nvGrpSpPr>
            <p:grpSpPr>
              <a:xfrm>
                <a:off x="4982776" y="214495"/>
                <a:ext cx="1660934" cy="1555215"/>
                <a:chOff x="476270" y="1357298"/>
                <a:chExt cx="8119310" cy="5214974"/>
              </a:xfrm>
            </p:grpSpPr>
            <p:grpSp>
              <p:nvGrpSpPr>
                <p:cNvPr id="53" name="Group 19"/>
                <p:cNvGrpSpPr/>
                <p:nvPr/>
              </p:nvGrpSpPr>
              <p:grpSpPr>
                <a:xfrm>
                  <a:off x="2571736" y="1357298"/>
                  <a:ext cx="3748102" cy="5214974"/>
                  <a:chOff x="2571736" y="1357298"/>
                  <a:chExt cx="3748102" cy="5214974"/>
                </a:xfrm>
              </p:grpSpPr>
              <p:sp>
                <p:nvSpPr>
                  <p:cNvPr id="58" name="Rounded Rectangle 57"/>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Down Arrow 58"/>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Rounded Rectangle 59"/>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Down Arrow 60"/>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Rounded Rectangle 61"/>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Flowchart: Decision 63"/>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4" name="Group 20"/>
                <p:cNvGrpSpPr/>
                <p:nvPr/>
              </p:nvGrpSpPr>
              <p:grpSpPr>
                <a:xfrm>
                  <a:off x="476270" y="2343630"/>
                  <a:ext cx="8119310" cy="3800014"/>
                  <a:chOff x="476270" y="2343630"/>
                  <a:chExt cx="8119310" cy="3800014"/>
                </a:xfrm>
              </p:grpSpPr>
              <p:sp>
                <p:nvSpPr>
                  <p:cNvPr id="55" name="Rounded Rectangle 54"/>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Down Arrow 55"/>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Curved Left Arrow 56"/>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2" name="Rectangle 51"/>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9" name="Rectangle 48"/>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0" name="Rectangle 49"/>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054357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8" y="2252370"/>
            <a:ext cx="5732005" cy="2466893"/>
            <a:chOff x="375026" y="2252363"/>
            <a:chExt cx="5732005" cy="246689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2726532" y="2895900"/>
              <a:ext cx="2577716"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5884668" y="2423972"/>
              <a:ext cx="158945"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5389960" y="2588432"/>
              <a:ext cx="494708"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5357827" y="3889808"/>
              <a:ext cx="671498"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5875737" y="3773605"/>
              <a:ext cx="139301"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5389961" y="2459725"/>
              <a:ext cx="364335"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5357826" y="3773605"/>
              <a:ext cx="387538"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2" name="Rectangle 41"/>
            <p:cNvSpPr/>
            <p:nvPr/>
          </p:nvSpPr>
          <p:spPr>
            <a:xfrm>
              <a:off x="2721769" y="2627759"/>
              <a:ext cx="2589610"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3" name="Rectangle 42"/>
            <p:cNvSpPr/>
            <p:nvPr/>
          </p:nvSpPr>
          <p:spPr>
            <a:xfrm>
              <a:off x="1850240" y="2627759"/>
              <a:ext cx="63757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4" name="Rectangle 43"/>
            <p:cNvSpPr/>
            <p:nvPr/>
          </p:nvSpPr>
          <p:spPr>
            <a:xfrm>
              <a:off x="5357827" y="3646694"/>
              <a:ext cx="261923" cy="1269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5" name="Rectangle 44"/>
            <p:cNvSpPr/>
            <p:nvPr/>
          </p:nvSpPr>
          <p:spPr>
            <a:xfrm>
              <a:off x="2089537" y="2895900"/>
              <a:ext cx="375050"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6" name="Rectangle 45"/>
            <p:cNvSpPr/>
            <p:nvPr/>
          </p:nvSpPr>
          <p:spPr>
            <a:xfrm>
              <a:off x="1868080" y="3164041"/>
              <a:ext cx="627470"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7" name="Group 23"/>
          <p:cNvGrpSpPr/>
          <p:nvPr/>
        </p:nvGrpSpPr>
        <p:grpSpPr>
          <a:xfrm>
            <a:off x="6484132" y="209550"/>
            <a:ext cx="2202669" cy="1676400"/>
            <a:chOff x="6477000" y="209550"/>
            <a:chExt cx="2202669" cy="1676400"/>
          </a:xfrm>
        </p:grpSpPr>
        <p:grpSp>
          <p:nvGrpSpPr>
            <p:cNvPr id="48" name="Group 20"/>
            <p:cNvGrpSpPr/>
            <p:nvPr/>
          </p:nvGrpSpPr>
          <p:grpSpPr>
            <a:xfrm>
              <a:off x="6911578" y="277106"/>
              <a:ext cx="1768091" cy="1608844"/>
              <a:chOff x="4982776" y="214495"/>
              <a:chExt cx="1768091" cy="1608844"/>
            </a:xfrm>
          </p:grpSpPr>
          <p:grpSp>
            <p:nvGrpSpPr>
              <p:cNvPr id="51" name="Group 19"/>
              <p:cNvGrpSpPr/>
              <p:nvPr/>
            </p:nvGrpSpPr>
            <p:grpSpPr>
              <a:xfrm>
                <a:off x="4982776" y="214495"/>
                <a:ext cx="1660934" cy="1555215"/>
                <a:chOff x="476270" y="1357298"/>
                <a:chExt cx="8119310" cy="5214974"/>
              </a:xfrm>
            </p:grpSpPr>
            <p:grpSp>
              <p:nvGrpSpPr>
                <p:cNvPr id="53" name="Group 19"/>
                <p:cNvGrpSpPr/>
                <p:nvPr/>
              </p:nvGrpSpPr>
              <p:grpSpPr>
                <a:xfrm>
                  <a:off x="2571736" y="1357298"/>
                  <a:ext cx="3748102" cy="5214974"/>
                  <a:chOff x="2571736" y="1357298"/>
                  <a:chExt cx="3748102" cy="5214974"/>
                </a:xfrm>
              </p:grpSpPr>
              <p:sp>
                <p:nvSpPr>
                  <p:cNvPr id="58" name="Rounded Rectangle 57"/>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Down Arrow 58"/>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0" name="Rounded Rectangle 59"/>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Down Arrow 60"/>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Rounded Rectangle 61"/>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Flowchart: Decision 63"/>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4" name="Group 20"/>
                <p:cNvGrpSpPr/>
                <p:nvPr/>
              </p:nvGrpSpPr>
              <p:grpSpPr>
                <a:xfrm>
                  <a:off x="476270" y="2343630"/>
                  <a:ext cx="8119310" cy="3800014"/>
                  <a:chOff x="476270" y="2343630"/>
                  <a:chExt cx="8119310" cy="3800014"/>
                </a:xfrm>
              </p:grpSpPr>
              <p:sp>
                <p:nvSpPr>
                  <p:cNvPr id="55" name="Rounded Rectangle 54"/>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Down Arrow 55"/>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Curved Left Arrow 56"/>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2" name="Rectangle 51"/>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9" name="Rectangle 48"/>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0" name="Rectangle 49"/>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41856659"/>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8" y="2252370"/>
            <a:ext cx="5732005" cy="2466893"/>
            <a:chOff x="375026" y="2252363"/>
            <a:chExt cx="5732005" cy="246689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2726532" y="2895900"/>
              <a:ext cx="2577716"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5884668" y="2423972"/>
              <a:ext cx="158945"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5389960" y="2944163"/>
              <a:ext cx="494708" cy="11262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5389960" y="2459726"/>
              <a:ext cx="494705" cy="11261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1850240" y="2627759"/>
              <a:ext cx="854860"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2089537" y="2895900"/>
              <a:ext cx="589364"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1868080" y="3164041"/>
              <a:ext cx="889408"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60" name="Group 23"/>
          <p:cNvGrpSpPr/>
          <p:nvPr/>
        </p:nvGrpSpPr>
        <p:grpSpPr>
          <a:xfrm>
            <a:off x="6484132" y="209550"/>
            <a:ext cx="2202669" cy="1676400"/>
            <a:chOff x="6477000" y="209550"/>
            <a:chExt cx="2202669" cy="1676400"/>
          </a:xfrm>
        </p:grpSpPr>
        <p:grpSp>
          <p:nvGrpSpPr>
            <p:cNvPr id="61" name="Group 20"/>
            <p:cNvGrpSpPr/>
            <p:nvPr/>
          </p:nvGrpSpPr>
          <p:grpSpPr>
            <a:xfrm>
              <a:off x="6911578" y="277106"/>
              <a:ext cx="1768091" cy="1608844"/>
              <a:chOff x="4982776" y="214495"/>
              <a:chExt cx="1768091" cy="1608844"/>
            </a:xfrm>
          </p:grpSpPr>
          <p:grpSp>
            <p:nvGrpSpPr>
              <p:cNvPr id="64" name="Group 19"/>
              <p:cNvGrpSpPr/>
              <p:nvPr/>
            </p:nvGrpSpPr>
            <p:grpSpPr>
              <a:xfrm>
                <a:off x="4982776" y="214495"/>
                <a:ext cx="1660934" cy="1555215"/>
                <a:chOff x="476270" y="1357298"/>
                <a:chExt cx="8119310" cy="5214974"/>
              </a:xfrm>
            </p:grpSpPr>
            <p:grpSp>
              <p:nvGrpSpPr>
                <p:cNvPr id="66" name="Group 19"/>
                <p:cNvGrpSpPr/>
                <p:nvPr/>
              </p:nvGrpSpPr>
              <p:grpSpPr>
                <a:xfrm>
                  <a:off x="2571736" y="1357298"/>
                  <a:ext cx="3748102" cy="5214974"/>
                  <a:chOff x="2571736" y="1357298"/>
                  <a:chExt cx="3748102" cy="5214974"/>
                </a:xfrm>
              </p:grpSpPr>
              <p:sp>
                <p:nvSpPr>
                  <p:cNvPr id="71" name="Rounded Rectangle 70"/>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2" name="Down Arrow 71"/>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3" name="Rounded Rectangle 7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4" name="Down Arrow 73"/>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5" name="Rounded Rectangle 74"/>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6" name="Down Arrow 75"/>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7" name="Flowchart: Decision 76"/>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7" name="Group 20"/>
                <p:cNvGrpSpPr/>
                <p:nvPr/>
              </p:nvGrpSpPr>
              <p:grpSpPr>
                <a:xfrm>
                  <a:off x="476270" y="2343630"/>
                  <a:ext cx="8119310" cy="3800014"/>
                  <a:chOff x="476270" y="2343630"/>
                  <a:chExt cx="8119310" cy="3800014"/>
                </a:xfrm>
              </p:grpSpPr>
              <p:sp>
                <p:nvSpPr>
                  <p:cNvPr id="68" name="Rounded Rectangle 67"/>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Down Arrow 68"/>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Curved Left Arrow 69"/>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65" name="Rectangle 64"/>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2" name="Rectangle 61"/>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63" name="Rectangle 62"/>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4638864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8" y="2252363"/>
            <a:ext cx="5732005" cy="2463303"/>
            <a:chOff x="375026" y="2252363"/>
            <a:chExt cx="5732005" cy="246330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5884668" y="2423972"/>
              <a:ext cx="158945"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5389960" y="2944163"/>
              <a:ext cx="494708" cy="11262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5389960" y="2459726"/>
              <a:ext cx="494705" cy="11261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1850240" y="2627759"/>
              <a:ext cx="854860"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2089537" y="2895900"/>
              <a:ext cx="589364" cy="2681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1868080" y="3164041"/>
              <a:ext cx="84654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grpSp>
        <p:nvGrpSpPr>
          <p:cNvPr id="41" name="Group 23"/>
          <p:cNvGrpSpPr/>
          <p:nvPr/>
        </p:nvGrpSpPr>
        <p:grpSpPr>
          <a:xfrm>
            <a:off x="6484132" y="209550"/>
            <a:ext cx="2202669" cy="1676400"/>
            <a:chOff x="6477000" y="209550"/>
            <a:chExt cx="2202669" cy="1676400"/>
          </a:xfrm>
        </p:grpSpPr>
        <p:grpSp>
          <p:nvGrpSpPr>
            <p:cNvPr id="42" name="Group 20"/>
            <p:cNvGrpSpPr/>
            <p:nvPr/>
          </p:nvGrpSpPr>
          <p:grpSpPr>
            <a:xfrm>
              <a:off x="6911578" y="277106"/>
              <a:ext cx="1768091" cy="1608844"/>
              <a:chOff x="4982776" y="214495"/>
              <a:chExt cx="1768091" cy="1608844"/>
            </a:xfrm>
          </p:grpSpPr>
          <p:grpSp>
            <p:nvGrpSpPr>
              <p:cNvPr id="45" name="Group 19"/>
              <p:cNvGrpSpPr/>
              <p:nvPr/>
            </p:nvGrpSpPr>
            <p:grpSpPr>
              <a:xfrm>
                <a:off x="4982776" y="214495"/>
                <a:ext cx="1660934" cy="1555215"/>
                <a:chOff x="476270" y="1357298"/>
                <a:chExt cx="8119310" cy="5214974"/>
              </a:xfrm>
            </p:grpSpPr>
            <p:grpSp>
              <p:nvGrpSpPr>
                <p:cNvPr id="47" name="Group 19"/>
                <p:cNvGrpSpPr/>
                <p:nvPr/>
              </p:nvGrpSpPr>
              <p:grpSpPr>
                <a:xfrm>
                  <a:off x="2571736" y="1357298"/>
                  <a:ext cx="3748102" cy="5214974"/>
                  <a:chOff x="2571736" y="1357298"/>
                  <a:chExt cx="3748102" cy="5214974"/>
                </a:xfrm>
              </p:grpSpPr>
              <p:sp>
                <p:nvSpPr>
                  <p:cNvPr id="52" name="Rounded Rectangle 51"/>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Rounded Rectangle 5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5" name="Down Arrow 5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6" name="Rounded Rectangle 5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7" name="Down Arrow 5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Flowchart: Decision 57"/>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8" name="Group 20"/>
                <p:cNvGrpSpPr/>
                <p:nvPr/>
              </p:nvGrpSpPr>
              <p:grpSpPr>
                <a:xfrm>
                  <a:off x="476270" y="2343630"/>
                  <a:ext cx="8119310" cy="3800014"/>
                  <a:chOff x="476270" y="2343630"/>
                  <a:chExt cx="8119310" cy="3800014"/>
                </a:xfrm>
              </p:grpSpPr>
              <p:sp>
                <p:nvSpPr>
                  <p:cNvPr id="49" name="Rounded Rectangle 48"/>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Down Arrow 49"/>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Curved Left Arrow 50"/>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6" name="Rectangle 45"/>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43" name="Rectangle 42"/>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4" name="Rectangle 43"/>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96053896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32"/>
          <p:cNvGrpSpPr/>
          <p:nvPr/>
        </p:nvGrpSpPr>
        <p:grpSpPr>
          <a:xfrm>
            <a:off x="375028" y="2252365"/>
            <a:ext cx="5732005" cy="2463303"/>
            <a:chOff x="375026" y="2252363"/>
            <a:chExt cx="5732005" cy="246330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990598" y="2252363"/>
              <a:ext cx="4343399" cy="3193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6" name="Rectangle 35"/>
          <p:cNvSpPr/>
          <p:nvPr/>
        </p:nvSpPr>
        <p:spPr>
          <a:xfrm>
            <a:off x="990600" y="2419355"/>
            <a:ext cx="5105400" cy="785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7" name="Group 23"/>
          <p:cNvGrpSpPr/>
          <p:nvPr/>
        </p:nvGrpSpPr>
        <p:grpSpPr>
          <a:xfrm>
            <a:off x="6484132" y="209550"/>
            <a:ext cx="2202669" cy="1676400"/>
            <a:chOff x="6477000" y="209550"/>
            <a:chExt cx="2202669" cy="1676400"/>
          </a:xfrm>
        </p:grpSpPr>
        <p:grpSp>
          <p:nvGrpSpPr>
            <p:cNvPr id="38" name="Group 20"/>
            <p:cNvGrpSpPr/>
            <p:nvPr/>
          </p:nvGrpSpPr>
          <p:grpSpPr>
            <a:xfrm>
              <a:off x="6911578" y="277106"/>
              <a:ext cx="1768091" cy="1608844"/>
              <a:chOff x="4982776" y="214495"/>
              <a:chExt cx="1768091" cy="1608844"/>
            </a:xfrm>
          </p:grpSpPr>
          <p:grpSp>
            <p:nvGrpSpPr>
              <p:cNvPr id="41" name="Group 19"/>
              <p:cNvGrpSpPr/>
              <p:nvPr/>
            </p:nvGrpSpPr>
            <p:grpSpPr>
              <a:xfrm>
                <a:off x="4982776" y="214495"/>
                <a:ext cx="1660934" cy="1555215"/>
                <a:chOff x="476270" y="1357298"/>
                <a:chExt cx="8119310" cy="5214974"/>
              </a:xfrm>
            </p:grpSpPr>
            <p:grpSp>
              <p:nvGrpSpPr>
                <p:cNvPr id="43" name="Group 19"/>
                <p:cNvGrpSpPr/>
                <p:nvPr/>
              </p:nvGrpSpPr>
              <p:grpSpPr>
                <a:xfrm>
                  <a:off x="2571736" y="1357298"/>
                  <a:ext cx="3748102" cy="5214974"/>
                  <a:chOff x="2571736" y="1357298"/>
                  <a:chExt cx="3748102" cy="5214974"/>
                </a:xfrm>
              </p:grpSpPr>
              <p:sp>
                <p:nvSpPr>
                  <p:cNvPr id="48" name="Rounded Rectangle 47"/>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Rounded Rectangle 51"/>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3" name="Down Arrow 52"/>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4" name="Flowchart: Decision 53"/>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4" name="Group 20"/>
                <p:cNvGrpSpPr/>
                <p:nvPr/>
              </p:nvGrpSpPr>
              <p:grpSpPr>
                <a:xfrm>
                  <a:off x="476270" y="2343630"/>
                  <a:ext cx="8119310" cy="3800014"/>
                  <a:chOff x="476270" y="2343630"/>
                  <a:chExt cx="8119310" cy="3800014"/>
                </a:xfrm>
              </p:grpSpPr>
              <p:sp>
                <p:nvSpPr>
                  <p:cNvPr id="45" name="Rounded Rectangle 44"/>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Down Arrow 45"/>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Curved Left Arrow 46"/>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2" name="Rectangle 41"/>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9" name="Rectangle 38"/>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92474414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Generate new active</a:t>
            </a:r>
            <a:r>
              <a:rPr kumimoji="0" lang="nn-NO" sz="2400" i="0" u="none" strike="noStrike" kern="1200" cap="none" spc="0" normalizeH="0" noProof="0" dirty="0" smtClean="0">
                <a:ln>
                  <a:noFill/>
                </a:ln>
                <a:solidFill>
                  <a:schemeClr val="tx1"/>
                </a:solidFill>
                <a:effectLst/>
                <a:uLnTx/>
                <a:uFillTx/>
                <a:latin typeface="Minion Pro" pitchFamily="18" charset="0"/>
              </a:rPr>
              <a:t> coordinates</a:t>
            </a:r>
          </a:p>
          <a:p>
            <a:pPr marL="0" lvl="1" algn="ctr">
              <a:spcBef>
                <a:spcPct val="20000"/>
              </a:spcBef>
            </a:pPr>
            <a:r>
              <a:rPr lang="nn-NO" sz="2400" baseline="0" dirty="0" smtClean="0">
                <a:latin typeface="Minion Pro" pitchFamily="18" charset="0"/>
              </a:rPr>
              <a:t>(duplicates are OK)</a:t>
            </a:r>
            <a:endParaRPr kumimoji="0" lang="nn-NO" sz="2400" i="0" u="none" strike="noStrike" kern="1200" cap="none" spc="0" normalizeH="0" baseline="0" noProof="0" dirty="0" smtClean="0">
              <a:ln>
                <a:noFill/>
              </a:ln>
              <a:solidFill>
                <a:schemeClr val="tx1"/>
              </a:solidFill>
              <a:effectLst/>
              <a:uLnTx/>
              <a:uFillTx/>
              <a:latin typeface="Minion Pro" pitchFamily="18" charset="0"/>
            </a:endParaRP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647145" y="2423979"/>
            <a:ext cx="528639" cy="63638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6" name="Rectangle 25"/>
          <p:cNvSpPr/>
          <p:nvPr/>
        </p:nvSpPr>
        <p:spPr>
          <a:xfrm>
            <a:off x="5757859" y="3646702"/>
            <a:ext cx="296488" cy="6113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7" name="Rectangle 26"/>
          <p:cNvSpPr/>
          <p:nvPr/>
        </p:nvSpPr>
        <p:spPr>
          <a:xfrm>
            <a:off x="5357825" y="3889815"/>
            <a:ext cx="400035" cy="3646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8" name="Rectangle 27"/>
          <p:cNvSpPr/>
          <p:nvPr/>
        </p:nvSpPr>
        <p:spPr>
          <a:xfrm>
            <a:off x="1850244" y="2627766"/>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9" name="Rectangle 28"/>
          <p:cNvSpPr/>
          <p:nvPr/>
        </p:nvSpPr>
        <p:spPr>
          <a:xfrm>
            <a:off x="5638214" y="3773612"/>
            <a:ext cx="119655"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0" name="Rectangle 29"/>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1" name="Rectangle 30"/>
          <p:cNvSpPr/>
          <p:nvPr/>
        </p:nvSpPr>
        <p:spPr>
          <a:xfrm>
            <a:off x="5388172" y="3773612"/>
            <a:ext cx="119659" cy="1161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186809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33" name="Group 42"/>
          <p:cNvGrpSpPr/>
          <p:nvPr/>
        </p:nvGrpSpPr>
        <p:grpSpPr>
          <a:xfrm>
            <a:off x="375028" y="2252365"/>
            <a:ext cx="5732005" cy="2463303"/>
            <a:chOff x="375026" y="2252363"/>
            <a:chExt cx="5732005" cy="2463303"/>
          </a:xfrm>
        </p:grpSpPr>
        <p:pic>
          <p:nvPicPr>
            <p:cNvPr id="34" name="Picture 2"/>
            <p:cNvPicPr>
              <a:picLocks noChangeAspect="1" noChangeArrowheads="1"/>
            </p:cNvPicPr>
            <p:nvPr/>
          </p:nvPicPr>
          <p:blipFill>
            <a:blip r:embed="rId3" cstate="print"/>
            <a:srcRect/>
            <a:stretch>
              <a:fillRect/>
            </a:stretch>
          </p:blipFill>
          <p:spPr bwMode="auto">
            <a:xfrm>
              <a:off x="375026" y="2252363"/>
              <a:ext cx="5732005" cy="2463303"/>
            </a:xfrm>
            <a:prstGeom prst="rect">
              <a:avLst/>
            </a:prstGeom>
            <a:noFill/>
            <a:ln w="9525">
              <a:noFill/>
              <a:miter lim="800000"/>
              <a:headEnd/>
              <a:tailEnd/>
            </a:ln>
          </p:spPr>
        </p:pic>
        <p:sp>
          <p:nvSpPr>
            <p:cNvPr id="35" name="Rectangle 34"/>
            <p:cNvSpPr/>
            <p:nvPr/>
          </p:nvSpPr>
          <p:spPr>
            <a:xfrm>
              <a:off x="990598" y="2252363"/>
              <a:ext cx="4343399" cy="3193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6" name="Rectangle 35"/>
          <p:cNvSpPr/>
          <p:nvPr/>
        </p:nvSpPr>
        <p:spPr>
          <a:xfrm>
            <a:off x="990606" y="2419355"/>
            <a:ext cx="5076825" cy="781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7" name="Rectangle 36"/>
          <p:cNvSpPr/>
          <p:nvPr/>
        </p:nvSpPr>
        <p:spPr>
          <a:xfrm>
            <a:off x="1868083" y="3181355"/>
            <a:ext cx="413156"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2511013" y="3181355"/>
            <a:ext cx="2822987"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9" name="Rectangle 38"/>
          <p:cNvSpPr/>
          <p:nvPr/>
        </p:nvSpPr>
        <p:spPr>
          <a:xfrm>
            <a:off x="2290767" y="3476630"/>
            <a:ext cx="3042060"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0" name="Rectangle 39"/>
          <p:cNvSpPr/>
          <p:nvPr/>
        </p:nvSpPr>
        <p:spPr>
          <a:xfrm>
            <a:off x="1863317" y="3476630"/>
            <a:ext cx="208371"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1" name="Rectangle 40"/>
          <p:cNvSpPr/>
          <p:nvPr/>
        </p:nvSpPr>
        <p:spPr>
          <a:xfrm>
            <a:off x="3357569" y="3781425"/>
            <a:ext cx="1970497"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2" name="Rectangle 41"/>
          <p:cNvSpPr/>
          <p:nvPr/>
        </p:nvSpPr>
        <p:spPr>
          <a:xfrm>
            <a:off x="1828800" y="3790950"/>
            <a:ext cx="1300163"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3" name="Rectangle 42"/>
          <p:cNvSpPr/>
          <p:nvPr/>
        </p:nvSpPr>
        <p:spPr>
          <a:xfrm>
            <a:off x="1847852" y="4076704"/>
            <a:ext cx="652461"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4" name="Rectangle 43"/>
          <p:cNvSpPr/>
          <p:nvPr/>
        </p:nvSpPr>
        <p:spPr>
          <a:xfrm>
            <a:off x="2728918" y="4076704"/>
            <a:ext cx="2600327"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5" name="Rectangle 44"/>
          <p:cNvSpPr/>
          <p:nvPr/>
        </p:nvSpPr>
        <p:spPr>
          <a:xfrm>
            <a:off x="1847855" y="4376736"/>
            <a:ext cx="3486148" cy="31432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6" name="Rectangle 45"/>
          <p:cNvSpPr/>
          <p:nvPr/>
        </p:nvSpPr>
        <p:spPr>
          <a:xfrm>
            <a:off x="5329239" y="3633787"/>
            <a:ext cx="295276" cy="62388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7" name="Rectangle 46"/>
          <p:cNvSpPr/>
          <p:nvPr/>
        </p:nvSpPr>
        <p:spPr>
          <a:xfrm>
            <a:off x="5757864" y="3624269"/>
            <a:ext cx="290513" cy="62388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48" name="Rectangle 47"/>
          <p:cNvSpPr/>
          <p:nvPr/>
        </p:nvSpPr>
        <p:spPr>
          <a:xfrm>
            <a:off x="5626900" y="3771903"/>
            <a:ext cx="130969" cy="47625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49" name="Group 23"/>
          <p:cNvGrpSpPr/>
          <p:nvPr/>
        </p:nvGrpSpPr>
        <p:grpSpPr>
          <a:xfrm>
            <a:off x="6484132" y="209550"/>
            <a:ext cx="2202669" cy="1676400"/>
            <a:chOff x="6477000" y="209550"/>
            <a:chExt cx="2202669" cy="1676400"/>
          </a:xfrm>
        </p:grpSpPr>
        <p:grpSp>
          <p:nvGrpSpPr>
            <p:cNvPr id="50" name="Group 20"/>
            <p:cNvGrpSpPr/>
            <p:nvPr/>
          </p:nvGrpSpPr>
          <p:grpSpPr>
            <a:xfrm>
              <a:off x="6911578" y="277106"/>
              <a:ext cx="1768091" cy="1608844"/>
              <a:chOff x="4982776" y="214495"/>
              <a:chExt cx="1768091" cy="1608844"/>
            </a:xfrm>
          </p:grpSpPr>
          <p:grpSp>
            <p:nvGrpSpPr>
              <p:cNvPr id="53" name="Group 19"/>
              <p:cNvGrpSpPr/>
              <p:nvPr/>
            </p:nvGrpSpPr>
            <p:grpSpPr>
              <a:xfrm>
                <a:off x="4982776" y="214495"/>
                <a:ext cx="1660934" cy="1555215"/>
                <a:chOff x="476270" y="1357298"/>
                <a:chExt cx="8119310" cy="5214974"/>
              </a:xfrm>
            </p:grpSpPr>
            <p:grpSp>
              <p:nvGrpSpPr>
                <p:cNvPr id="55" name="Group 19"/>
                <p:cNvGrpSpPr/>
                <p:nvPr/>
              </p:nvGrpSpPr>
              <p:grpSpPr>
                <a:xfrm>
                  <a:off x="2571736" y="1357298"/>
                  <a:ext cx="3748102" cy="5214974"/>
                  <a:chOff x="2571736" y="1357298"/>
                  <a:chExt cx="3748102" cy="5214974"/>
                </a:xfrm>
              </p:grpSpPr>
              <p:sp>
                <p:nvSpPr>
                  <p:cNvPr id="60" name="Rounded Rectangle 59"/>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1" name="Down Arrow 60"/>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2" name="Rounded Rectangle 61"/>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3" name="Down Arrow 62"/>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4" name="Rounded Rectangle 63"/>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5" name="Down Arrow 64"/>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6" name="Flowchart: Decision 65"/>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56" name="Group 20"/>
                <p:cNvGrpSpPr/>
                <p:nvPr/>
              </p:nvGrpSpPr>
              <p:grpSpPr>
                <a:xfrm>
                  <a:off x="476270" y="2343630"/>
                  <a:ext cx="8119310" cy="3800014"/>
                  <a:chOff x="476270" y="2343630"/>
                  <a:chExt cx="8119310" cy="3800014"/>
                </a:xfrm>
              </p:grpSpPr>
              <p:sp>
                <p:nvSpPr>
                  <p:cNvPr id="57" name="Rounded Rectangle 56"/>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8" name="Down Arrow 57"/>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9" name="Curved Left Arrow 58"/>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54" name="Rectangle 53"/>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1" name="Rectangle 50"/>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2" name="Rectangle 51"/>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159294483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0"/>
            <a:ext cx="9144000" cy="1143000"/>
          </a:xfrm>
        </p:spPr>
        <p:txBody>
          <a:bodyPr>
            <a:normAutofit/>
          </a:bodyPr>
          <a:lstStyle/>
          <a:p>
            <a:r>
              <a:rPr lang="en-US" sz="3600" dirty="0" smtClean="0">
                <a:latin typeface="Minion Pro" pitchFamily="18" charset="0"/>
              </a:rPr>
              <a:t>Segmentation with Level Sets</a:t>
            </a:r>
            <a:endParaRPr lang="en-US" sz="3600" dirty="0">
              <a:latin typeface="Minion Pro" pitchFamily="18" charset="0"/>
            </a:endParaRPr>
          </a:p>
        </p:txBody>
      </p:sp>
      <p:cxnSp>
        <p:nvCxnSpPr>
          <p:cNvPr id="11" name="Straight Arrow Connector 10"/>
          <p:cNvCxnSpPr/>
          <p:nvPr/>
        </p:nvCxnSpPr>
        <p:spPr>
          <a:xfrm>
            <a:off x="544286" y="5268686"/>
            <a:ext cx="8136904" cy="21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Content Placeholder 40"/>
          <p:cNvSpPr txBox="1">
            <a:spLocks/>
          </p:cNvSpPr>
          <p:nvPr/>
        </p:nvSpPr>
        <p:spPr>
          <a:xfrm>
            <a:off x="7025006" y="5270823"/>
            <a:ext cx="1767140" cy="723887"/>
          </a:xfrm>
          <a:prstGeom prst="rect">
            <a:avLst/>
          </a:prstGeom>
        </p:spPr>
        <p:txBody>
          <a:bodyPr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inion Pro" pitchFamily="18" charset="0"/>
              </a:rPr>
              <a:t>iterations</a:t>
            </a:r>
          </a:p>
        </p:txBody>
      </p:sp>
      <p:pic>
        <p:nvPicPr>
          <p:cNvPr id="12" name="Picture 2"/>
          <p:cNvPicPr>
            <a:picLocks noChangeAspect="1" noChangeArrowheads="1"/>
          </p:cNvPicPr>
          <p:nvPr/>
        </p:nvPicPr>
        <p:blipFill>
          <a:blip r:embed="rId3" cstate="print"/>
          <a:srcRect/>
          <a:stretch>
            <a:fillRect/>
          </a:stretch>
        </p:blipFill>
        <p:spPr bwMode="auto">
          <a:xfrm>
            <a:off x="548910" y="2209800"/>
            <a:ext cx="2520754" cy="2852808"/>
          </a:xfrm>
          <a:prstGeom prst="rect">
            <a:avLst/>
          </a:prstGeom>
          <a:noFill/>
          <a:ln w="9525">
            <a:noFill/>
            <a:miter lim="800000"/>
            <a:headEnd/>
            <a:tailEnd/>
          </a:ln>
        </p:spPr>
      </p:pic>
    </p:spTree>
    <p:extLst>
      <p:ext uri="{BB962C8B-B14F-4D97-AF65-F5344CB8AC3E}">
        <p14:creationId xmlns:p14="http://schemas.microsoft.com/office/powerpoint/2010/main" val="404066852"/>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22" name="Group 23"/>
          <p:cNvGrpSpPr/>
          <p:nvPr/>
        </p:nvGrpSpPr>
        <p:grpSpPr>
          <a:xfrm>
            <a:off x="6484132" y="209550"/>
            <a:ext cx="2202669" cy="1676400"/>
            <a:chOff x="6477000" y="209550"/>
            <a:chExt cx="2202669" cy="1676400"/>
          </a:xfrm>
        </p:grpSpPr>
        <p:grpSp>
          <p:nvGrpSpPr>
            <p:cNvPr id="23" name="Group 20"/>
            <p:cNvGrpSpPr/>
            <p:nvPr/>
          </p:nvGrpSpPr>
          <p:grpSpPr>
            <a:xfrm>
              <a:off x="6911578" y="277106"/>
              <a:ext cx="1768091" cy="1608844"/>
              <a:chOff x="4982776" y="214495"/>
              <a:chExt cx="1768091" cy="1608844"/>
            </a:xfrm>
          </p:grpSpPr>
          <p:grpSp>
            <p:nvGrpSpPr>
              <p:cNvPr id="26" name="Group 19"/>
              <p:cNvGrpSpPr/>
              <p:nvPr/>
            </p:nvGrpSpPr>
            <p:grpSpPr>
              <a:xfrm>
                <a:off x="4982776" y="214495"/>
                <a:ext cx="1660934" cy="1555215"/>
                <a:chOff x="476270" y="1357298"/>
                <a:chExt cx="8119310" cy="5214974"/>
              </a:xfrm>
            </p:grpSpPr>
            <p:grpSp>
              <p:nvGrpSpPr>
                <p:cNvPr id="28" name="Group 19"/>
                <p:cNvGrpSpPr/>
                <p:nvPr/>
              </p:nvGrpSpPr>
              <p:grpSpPr>
                <a:xfrm>
                  <a:off x="2571736" y="1357298"/>
                  <a:ext cx="3748102" cy="5214974"/>
                  <a:chOff x="2571736" y="1357298"/>
                  <a:chExt cx="3748102" cy="5214974"/>
                </a:xfrm>
              </p:grpSpPr>
              <p:sp>
                <p:nvSpPr>
                  <p:cNvPr id="33" name="Rounded Rectangle 32"/>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4" name="Down Arrow 33"/>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5" name="Rounded Rectangle 34"/>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6" name="Down Arrow 35"/>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7" name="Rounded Rectangle 36"/>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8" name="Down Arrow 37"/>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9" name="Flowchart: Decision 38"/>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29" name="Group 20"/>
                <p:cNvGrpSpPr/>
                <p:nvPr/>
              </p:nvGrpSpPr>
              <p:grpSpPr>
                <a:xfrm>
                  <a:off x="476270" y="2343630"/>
                  <a:ext cx="8119310" cy="3800014"/>
                  <a:chOff x="476270" y="2343630"/>
                  <a:chExt cx="8119310" cy="3800014"/>
                </a:xfrm>
              </p:grpSpPr>
              <p:sp>
                <p:nvSpPr>
                  <p:cNvPr id="30" name="Rounded Rectangle 29"/>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1" name="Down Arrow 30"/>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2" name="Curved Left Arrow 31"/>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27" name="Rectangle 26"/>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4" name="Rectangle 23"/>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85007402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84" name="Group 83"/>
          <p:cNvGrpSpPr/>
          <p:nvPr/>
        </p:nvGrpSpPr>
        <p:grpSpPr>
          <a:xfrm>
            <a:off x="1456118" y="1179807"/>
            <a:ext cx="3268289" cy="3807597"/>
            <a:chOff x="750075" y="1179800"/>
            <a:chExt cx="3268289" cy="3807597"/>
          </a:xfrm>
        </p:grpSpPr>
        <p:sp>
          <p:nvSpPr>
            <p:cNvPr id="85" name="Rectangle 84"/>
            <p:cNvSpPr/>
            <p:nvPr/>
          </p:nvSpPr>
          <p:spPr>
            <a:xfrm>
              <a:off x="1850241" y="2627759"/>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86" name="Rectangle 85"/>
            <p:cNvSpPr/>
            <p:nvPr/>
          </p:nvSpPr>
          <p:spPr>
            <a:xfrm>
              <a:off x="186808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pic>
          <p:nvPicPr>
            <p:cNvPr id="87" name="Picture 2"/>
            <p:cNvPicPr>
              <a:picLocks noChangeAspect="1" noChangeArrowheads="1"/>
            </p:cNvPicPr>
            <p:nvPr/>
          </p:nvPicPr>
          <p:blipFill>
            <a:blip r:embed="rId3" cstate="print"/>
            <a:srcRect/>
            <a:stretch>
              <a:fillRect/>
            </a:stretch>
          </p:blipFill>
          <p:spPr bwMode="auto">
            <a:xfrm>
              <a:off x="750075" y="1179800"/>
              <a:ext cx="3214710" cy="3780783"/>
            </a:xfrm>
            <a:prstGeom prst="rect">
              <a:avLst/>
            </a:prstGeom>
            <a:noFill/>
            <a:ln w="9525">
              <a:noFill/>
              <a:miter lim="800000"/>
              <a:headEnd/>
              <a:tailEnd/>
            </a:ln>
          </p:spPr>
        </p:pic>
        <p:sp>
          <p:nvSpPr>
            <p:cNvPr id="88" name="Rectangle 87"/>
            <p:cNvSpPr/>
            <p:nvPr/>
          </p:nvSpPr>
          <p:spPr>
            <a:xfrm>
              <a:off x="964389" y="1790700"/>
              <a:ext cx="3053975" cy="31966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89" name="Rectangle 88"/>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90"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91" name="Rectangle 90"/>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92"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93"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94"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3" name="Group 23"/>
          <p:cNvGrpSpPr/>
          <p:nvPr/>
        </p:nvGrpSpPr>
        <p:grpSpPr>
          <a:xfrm>
            <a:off x="6484132" y="209550"/>
            <a:ext cx="2202669" cy="1676400"/>
            <a:chOff x="6477000" y="209550"/>
            <a:chExt cx="2202669" cy="1676400"/>
          </a:xfrm>
        </p:grpSpPr>
        <p:grpSp>
          <p:nvGrpSpPr>
            <p:cNvPr id="34" name="Group 20"/>
            <p:cNvGrpSpPr/>
            <p:nvPr/>
          </p:nvGrpSpPr>
          <p:grpSpPr>
            <a:xfrm>
              <a:off x="6911578" y="277106"/>
              <a:ext cx="1768091" cy="1608844"/>
              <a:chOff x="4982776" y="214495"/>
              <a:chExt cx="1768091" cy="1608844"/>
            </a:xfrm>
          </p:grpSpPr>
          <p:grpSp>
            <p:nvGrpSpPr>
              <p:cNvPr id="37" name="Group 19"/>
              <p:cNvGrpSpPr/>
              <p:nvPr/>
            </p:nvGrpSpPr>
            <p:grpSpPr>
              <a:xfrm>
                <a:off x="4982776" y="214495"/>
                <a:ext cx="1660934" cy="1555215"/>
                <a:chOff x="476270" y="1357298"/>
                <a:chExt cx="8119310" cy="5214974"/>
              </a:xfrm>
            </p:grpSpPr>
            <p:grpSp>
              <p:nvGrpSpPr>
                <p:cNvPr id="39" name="Group 19"/>
                <p:cNvGrpSpPr/>
                <p:nvPr/>
              </p:nvGrpSpPr>
              <p:grpSpPr>
                <a:xfrm>
                  <a:off x="2571736" y="1357298"/>
                  <a:ext cx="3748102" cy="5214974"/>
                  <a:chOff x="2571736" y="1357298"/>
                  <a:chExt cx="3748102" cy="5214974"/>
                </a:xfrm>
              </p:grpSpPr>
              <p:sp>
                <p:nvSpPr>
                  <p:cNvPr id="44" name="Rounded Rectangle 43"/>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Flowchart: Decision 49"/>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0" name="Group 20"/>
                <p:cNvGrpSpPr/>
                <p:nvPr/>
              </p:nvGrpSpPr>
              <p:grpSpPr>
                <a:xfrm>
                  <a:off x="476270" y="2343630"/>
                  <a:ext cx="8119310" cy="3800014"/>
                  <a:chOff x="476270" y="2343630"/>
                  <a:chExt cx="8119310" cy="3800014"/>
                </a:xfrm>
              </p:grpSpPr>
              <p:sp>
                <p:nvSpPr>
                  <p:cNvPr id="41" name="Rounded Rectangle 40"/>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Down Arrow 41"/>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Curved Left Arrow 42"/>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8" name="Rectangle 37"/>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5" name="Rectangle 34"/>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6" name="Rectangle 35"/>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787846663"/>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53" name="Group 52"/>
          <p:cNvGrpSpPr/>
          <p:nvPr/>
        </p:nvGrpSpPr>
        <p:grpSpPr>
          <a:xfrm>
            <a:off x="1456118" y="1179807"/>
            <a:ext cx="3268289" cy="3807597"/>
            <a:chOff x="750075" y="1179800"/>
            <a:chExt cx="3268289" cy="3807597"/>
          </a:xfrm>
        </p:grpSpPr>
        <p:sp>
          <p:nvSpPr>
            <p:cNvPr id="54" name="Rectangle 53"/>
            <p:cNvSpPr/>
            <p:nvPr/>
          </p:nvSpPr>
          <p:spPr>
            <a:xfrm>
              <a:off x="1850241" y="2627759"/>
              <a:ext cx="212517"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55" name="Rectangle 54"/>
            <p:cNvSpPr/>
            <p:nvPr/>
          </p:nvSpPr>
          <p:spPr>
            <a:xfrm>
              <a:off x="1868080" y="3164041"/>
              <a:ext cx="217895" cy="15015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pic>
          <p:nvPicPr>
            <p:cNvPr id="56" name="Picture 2"/>
            <p:cNvPicPr>
              <a:picLocks noChangeAspect="1" noChangeArrowheads="1"/>
            </p:cNvPicPr>
            <p:nvPr/>
          </p:nvPicPr>
          <p:blipFill>
            <a:blip r:embed="rId3" cstate="print"/>
            <a:srcRect/>
            <a:stretch>
              <a:fillRect/>
            </a:stretch>
          </p:blipFill>
          <p:spPr bwMode="auto">
            <a:xfrm>
              <a:off x="750075" y="1179800"/>
              <a:ext cx="3214710" cy="3780783"/>
            </a:xfrm>
            <a:prstGeom prst="rect">
              <a:avLst/>
            </a:prstGeom>
            <a:noFill/>
            <a:ln w="9525">
              <a:noFill/>
              <a:miter lim="800000"/>
              <a:headEnd/>
              <a:tailEnd/>
            </a:ln>
          </p:spPr>
        </p:pic>
        <p:sp>
          <p:nvSpPr>
            <p:cNvPr id="57" name="Rectangle 56"/>
            <p:cNvSpPr/>
            <p:nvPr/>
          </p:nvSpPr>
          <p:spPr>
            <a:xfrm>
              <a:off x="964389" y="1885950"/>
              <a:ext cx="3053975" cy="31014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8" name="Rectangle 57"/>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59"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60" name="Rectangle 59"/>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61"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62"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63"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64" name="Group 23"/>
          <p:cNvGrpSpPr/>
          <p:nvPr/>
        </p:nvGrpSpPr>
        <p:grpSpPr>
          <a:xfrm>
            <a:off x="6484132" y="209550"/>
            <a:ext cx="2202669" cy="1676400"/>
            <a:chOff x="6477000" y="209550"/>
            <a:chExt cx="2202669" cy="1676400"/>
          </a:xfrm>
        </p:grpSpPr>
        <p:grpSp>
          <p:nvGrpSpPr>
            <p:cNvPr id="65" name="Group 20"/>
            <p:cNvGrpSpPr/>
            <p:nvPr/>
          </p:nvGrpSpPr>
          <p:grpSpPr>
            <a:xfrm>
              <a:off x="6911578" y="277106"/>
              <a:ext cx="1768091" cy="1608844"/>
              <a:chOff x="4982776" y="214495"/>
              <a:chExt cx="1768091" cy="1608844"/>
            </a:xfrm>
          </p:grpSpPr>
          <p:grpSp>
            <p:nvGrpSpPr>
              <p:cNvPr id="68" name="Group 19"/>
              <p:cNvGrpSpPr/>
              <p:nvPr/>
            </p:nvGrpSpPr>
            <p:grpSpPr>
              <a:xfrm>
                <a:off x="4982776" y="214495"/>
                <a:ext cx="1660934" cy="1555215"/>
                <a:chOff x="476270" y="1357298"/>
                <a:chExt cx="8119310" cy="5214974"/>
              </a:xfrm>
            </p:grpSpPr>
            <p:grpSp>
              <p:nvGrpSpPr>
                <p:cNvPr id="70" name="Group 19"/>
                <p:cNvGrpSpPr/>
                <p:nvPr/>
              </p:nvGrpSpPr>
              <p:grpSpPr>
                <a:xfrm>
                  <a:off x="2571736" y="1357298"/>
                  <a:ext cx="3748102" cy="5214974"/>
                  <a:chOff x="2571736" y="1357298"/>
                  <a:chExt cx="3748102" cy="5214974"/>
                </a:xfrm>
              </p:grpSpPr>
              <p:sp>
                <p:nvSpPr>
                  <p:cNvPr id="75" name="Rounded Rectangle 74"/>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6" name="Down Arrow 75"/>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7" name="Rounded Rectangle 76"/>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8" name="Down Arrow 77"/>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9" name="Rounded Rectangle 78"/>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0" name="Down Arrow 79"/>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81" name="Flowchart: Decision 80"/>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71" name="Group 20"/>
                <p:cNvGrpSpPr/>
                <p:nvPr/>
              </p:nvGrpSpPr>
              <p:grpSpPr>
                <a:xfrm>
                  <a:off x="476270" y="2343630"/>
                  <a:ext cx="8119310" cy="3800014"/>
                  <a:chOff x="476270" y="2343630"/>
                  <a:chExt cx="8119310" cy="3800014"/>
                </a:xfrm>
              </p:grpSpPr>
              <p:sp>
                <p:nvSpPr>
                  <p:cNvPr id="72" name="Rounded Rectangle 71"/>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3" name="Down Arrow 72"/>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4" name="Curved Left Arrow 73"/>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69" name="Rectangle 68"/>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66" name="Rectangle 65"/>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67" name="Rectangle 66"/>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904325445"/>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22" name="Group 21"/>
          <p:cNvGrpSpPr/>
          <p:nvPr/>
        </p:nvGrpSpPr>
        <p:grpSpPr>
          <a:xfrm>
            <a:off x="1456431" y="1179805"/>
            <a:ext cx="3220687" cy="3807599"/>
            <a:chOff x="1738289" y="1179800"/>
            <a:chExt cx="3220686" cy="3807599"/>
          </a:xfrm>
        </p:grpSpPr>
        <p:pic>
          <p:nvPicPr>
            <p:cNvPr id="23" name="Picture 2"/>
            <p:cNvPicPr>
              <a:picLocks noChangeAspect="1" noChangeArrowheads="1"/>
            </p:cNvPicPr>
            <p:nvPr/>
          </p:nvPicPr>
          <p:blipFill>
            <a:blip r:embed="rId3" cstate="print"/>
            <a:srcRect/>
            <a:stretch>
              <a:fillRect/>
            </a:stretch>
          </p:blipFill>
          <p:spPr bwMode="auto">
            <a:xfrm>
              <a:off x="1738289" y="1179800"/>
              <a:ext cx="3214711" cy="3780783"/>
            </a:xfrm>
            <a:prstGeom prst="rect">
              <a:avLst/>
            </a:prstGeom>
            <a:noFill/>
            <a:ln w="9525">
              <a:noFill/>
              <a:miter lim="800000"/>
              <a:headEnd/>
              <a:tailEnd/>
            </a:ln>
          </p:spPr>
        </p:pic>
        <p:sp>
          <p:nvSpPr>
            <p:cNvPr id="24" name="Rectangle 23"/>
            <p:cNvSpPr/>
            <p:nvPr/>
          </p:nvSpPr>
          <p:spPr>
            <a:xfrm>
              <a:off x="1905000" y="2606042"/>
              <a:ext cx="3053975" cy="23813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6"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27" name="Rectangle 26"/>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8"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29"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30"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1" name="Group 23"/>
          <p:cNvGrpSpPr/>
          <p:nvPr/>
        </p:nvGrpSpPr>
        <p:grpSpPr>
          <a:xfrm>
            <a:off x="6484132" y="209550"/>
            <a:ext cx="2202669" cy="1676400"/>
            <a:chOff x="6477000" y="209550"/>
            <a:chExt cx="2202669" cy="1676400"/>
          </a:xfrm>
        </p:grpSpPr>
        <p:grpSp>
          <p:nvGrpSpPr>
            <p:cNvPr id="32" name="Group 20"/>
            <p:cNvGrpSpPr/>
            <p:nvPr/>
          </p:nvGrpSpPr>
          <p:grpSpPr>
            <a:xfrm>
              <a:off x="6911578" y="277106"/>
              <a:ext cx="1768091" cy="1608844"/>
              <a:chOff x="4982776" y="214495"/>
              <a:chExt cx="1768091" cy="1608844"/>
            </a:xfrm>
          </p:grpSpPr>
          <p:grpSp>
            <p:nvGrpSpPr>
              <p:cNvPr id="35" name="Group 19"/>
              <p:cNvGrpSpPr/>
              <p:nvPr/>
            </p:nvGrpSpPr>
            <p:grpSpPr>
              <a:xfrm>
                <a:off x="4982776" y="214495"/>
                <a:ext cx="1660934" cy="1555215"/>
                <a:chOff x="476270" y="1357298"/>
                <a:chExt cx="8119310" cy="5214974"/>
              </a:xfrm>
            </p:grpSpPr>
            <p:grpSp>
              <p:nvGrpSpPr>
                <p:cNvPr id="37" name="Group 19"/>
                <p:cNvGrpSpPr/>
                <p:nvPr/>
              </p:nvGrpSpPr>
              <p:grpSpPr>
                <a:xfrm>
                  <a:off x="2571736" y="1357298"/>
                  <a:ext cx="3748102" cy="5214974"/>
                  <a:chOff x="2571736" y="1357298"/>
                  <a:chExt cx="3748102" cy="5214974"/>
                </a:xfrm>
              </p:grpSpPr>
              <p:sp>
                <p:nvSpPr>
                  <p:cNvPr id="42" name="Rounded Rectangle 41"/>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Down Arrow 4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Rounded Rectangle 4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Flowchart: Decision 47"/>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8" name="Group 20"/>
                <p:cNvGrpSpPr/>
                <p:nvPr/>
              </p:nvGrpSpPr>
              <p:grpSpPr>
                <a:xfrm>
                  <a:off x="476270" y="2343630"/>
                  <a:ext cx="8119310" cy="3800014"/>
                  <a:chOff x="476270" y="2343630"/>
                  <a:chExt cx="8119310" cy="3800014"/>
                </a:xfrm>
              </p:grpSpPr>
              <p:sp>
                <p:nvSpPr>
                  <p:cNvPr id="39" name="Rounded Rectangle 38"/>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Down Arrow 39"/>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Curved Left Arrow 40"/>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6" name="Rectangle 35"/>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3" name="Rectangle 32"/>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4" name="Rectangle 33"/>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248223349"/>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sp>
        <p:nvSpPr>
          <p:cNvPr id="22" name="Rectangle 21"/>
          <p:cNvSpPr/>
          <p:nvPr/>
        </p:nvSpPr>
        <p:spPr>
          <a:xfrm>
            <a:off x="2082407" y="2895900"/>
            <a:ext cx="3221844" cy="18233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3" name="Rectangle 22"/>
          <p:cNvSpPr/>
          <p:nvPr/>
        </p:nvSpPr>
        <p:spPr>
          <a:xfrm>
            <a:off x="5397113" y="2588439"/>
            <a:ext cx="250031" cy="46835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4" name="Rectangle 23"/>
          <p:cNvSpPr/>
          <p:nvPr/>
        </p:nvSpPr>
        <p:spPr>
          <a:xfrm>
            <a:off x="2282438" y="2627766"/>
            <a:ext cx="3028951" cy="26814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25" name="Rectangle 24"/>
          <p:cNvSpPr/>
          <p:nvPr/>
        </p:nvSpPr>
        <p:spPr>
          <a:xfrm>
            <a:off x="5404257" y="2459725"/>
            <a:ext cx="112513" cy="1287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nvGrpSpPr>
          <p:cNvPr id="26" name="Group 25"/>
          <p:cNvGrpSpPr/>
          <p:nvPr/>
        </p:nvGrpSpPr>
        <p:grpSpPr>
          <a:xfrm>
            <a:off x="1456433" y="1179805"/>
            <a:ext cx="3268289" cy="3807599"/>
            <a:chOff x="750077" y="1179800"/>
            <a:chExt cx="3268289" cy="3807599"/>
          </a:xfrm>
        </p:grpSpPr>
        <p:pic>
          <p:nvPicPr>
            <p:cNvPr id="27" name="Picture 2"/>
            <p:cNvPicPr>
              <a:picLocks noChangeAspect="1" noChangeArrowheads="1"/>
            </p:cNvPicPr>
            <p:nvPr/>
          </p:nvPicPr>
          <p:blipFill>
            <a:blip r:embed="rId3" cstate="print"/>
            <a:srcRect/>
            <a:stretch>
              <a:fillRect/>
            </a:stretch>
          </p:blipFill>
          <p:spPr bwMode="auto">
            <a:xfrm>
              <a:off x="750077" y="1179800"/>
              <a:ext cx="3214711" cy="3780783"/>
            </a:xfrm>
            <a:prstGeom prst="rect">
              <a:avLst/>
            </a:prstGeom>
            <a:noFill/>
            <a:ln w="9525">
              <a:noFill/>
              <a:miter lim="800000"/>
              <a:headEnd/>
              <a:tailEnd/>
            </a:ln>
          </p:spPr>
        </p:pic>
        <p:sp>
          <p:nvSpPr>
            <p:cNvPr id="28" name="Rectangle 27"/>
            <p:cNvSpPr/>
            <p:nvPr/>
          </p:nvSpPr>
          <p:spPr>
            <a:xfrm>
              <a:off x="964391" y="2705102"/>
              <a:ext cx="3053975" cy="22822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9" name="Rectangle 28"/>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30"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31" name="Rectangle 30"/>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32"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33"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34"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5" name="Group 23"/>
          <p:cNvGrpSpPr/>
          <p:nvPr/>
        </p:nvGrpSpPr>
        <p:grpSpPr>
          <a:xfrm>
            <a:off x="6484132" y="209550"/>
            <a:ext cx="2202669" cy="1676400"/>
            <a:chOff x="6477000" y="209550"/>
            <a:chExt cx="2202669" cy="1676400"/>
          </a:xfrm>
        </p:grpSpPr>
        <p:grpSp>
          <p:nvGrpSpPr>
            <p:cNvPr id="36" name="Group 20"/>
            <p:cNvGrpSpPr/>
            <p:nvPr/>
          </p:nvGrpSpPr>
          <p:grpSpPr>
            <a:xfrm>
              <a:off x="6911578" y="277106"/>
              <a:ext cx="1768091" cy="1608844"/>
              <a:chOff x="4982776" y="214495"/>
              <a:chExt cx="1768091" cy="1608844"/>
            </a:xfrm>
          </p:grpSpPr>
          <p:grpSp>
            <p:nvGrpSpPr>
              <p:cNvPr id="39" name="Group 19"/>
              <p:cNvGrpSpPr/>
              <p:nvPr/>
            </p:nvGrpSpPr>
            <p:grpSpPr>
              <a:xfrm>
                <a:off x="4982776" y="214495"/>
                <a:ext cx="1660934" cy="1555215"/>
                <a:chOff x="476270" y="1357298"/>
                <a:chExt cx="8119310" cy="5214974"/>
              </a:xfrm>
            </p:grpSpPr>
            <p:grpSp>
              <p:nvGrpSpPr>
                <p:cNvPr id="41" name="Group 19"/>
                <p:cNvGrpSpPr/>
                <p:nvPr/>
              </p:nvGrpSpPr>
              <p:grpSpPr>
                <a:xfrm>
                  <a:off x="2571736" y="1357298"/>
                  <a:ext cx="3748102" cy="5214974"/>
                  <a:chOff x="2571736" y="1357298"/>
                  <a:chExt cx="3748102" cy="5214974"/>
                </a:xfrm>
              </p:grpSpPr>
              <p:sp>
                <p:nvSpPr>
                  <p:cNvPr id="46" name="Rounded Rectangle 45"/>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Rounded Rectangle 47"/>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9" name="Down Arrow 48"/>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0" name="Rounded Rectangle 49"/>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1" name="Down Arrow 50"/>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52" name="Flowchart: Decision 51"/>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42" name="Group 20"/>
                <p:cNvGrpSpPr/>
                <p:nvPr/>
              </p:nvGrpSpPr>
              <p:grpSpPr>
                <a:xfrm>
                  <a:off x="476270" y="2343630"/>
                  <a:ext cx="8119310" cy="3800014"/>
                  <a:chOff x="476270" y="2343630"/>
                  <a:chExt cx="8119310" cy="3800014"/>
                </a:xfrm>
              </p:grpSpPr>
              <p:sp>
                <p:nvSpPr>
                  <p:cNvPr id="43" name="Rounded Rectangle 42"/>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Down Arrow 43"/>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Curved Left Arrow 44"/>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40" name="Rectangle 39"/>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7" name="Rectangle 36"/>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8" name="Rectangle 37"/>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4042308860"/>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55" name="Group 54"/>
          <p:cNvGrpSpPr/>
          <p:nvPr/>
        </p:nvGrpSpPr>
        <p:grpSpPr>
          <a:xfrm>
            <a:off x="1456118" y="1179805"/>
            <a:ext cx="3268289" cy="3807599"/>
            <a:chOff x="750077" y="1179800"/>
            <a:chExt cx="3268289" cy="3807599"/>
          </a:xfrm>
        </p:grpSpPr>
        <p:pic>
          <p:nvPicPr>
            <p:cNvPr id="56" name="Picture 2"/>
            <p:cNvPicPr>
              <a:picLocks noChangeAspect="1" noChangeArrowheads="1"/>
            </p:cNvPicPr>
            <p:nvPr/>
          </p:nvPicPr>
          <p:blipFill>
            <a:blip r:embed="rId3" cstate="print"/>
            <a:srcRect/>
            <a:stretch>
              <a:fillRect/>
            </a:stretch>
          </p:blipFill>
          <p:spPr bwMode="auto">
            <a:xfrm>
              <a:off x="750077" y="1179800"/>
              <a:ext cx="3214711" cy="3780783"/>
            </a:xfrm>
            <a:prstGeom prst="rect">
              <a:avLst/>
            </a:prstGeom>
            <a:noFill/>
            <a:ln w="9525">
              <a:noFill/>
              <a:miter lim="800000"/>
              <a:headEnd/>
              <a:tailEnd/>
            </a:ln>
          </p:spPr>
        </p:pic>
        <p:sp>
          <p:nvSpPr>
            <p:cNvPr id="57" name="Rectangle 56"/>
            <p:cNvSpPr/>
            <p:nvPr/>
          </p:nvSpPr>
          <p:spPr>
            <a:xfrm>
              <a:off x="964391" y="3390902"/>
              <a:ext cx="3053975" cy="15964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58" name="Rectangle 57"/>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59"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60" name="Rectangle 59"/>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61"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62"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63"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1" name="Group 23"/>
          <p:cNvGrpSpPr/>
          <p:nvPr/>
        </p:nvGrpSpPr>
        <p:grpSpPr>
          <a:xfrm>
            <a:off x="6484132" y="209550"/>
            <a:ext cx="2202669" cy="1676400"/>
            <a:chOff x="6477000" y="209550"/>
            <a:chExt cx="2202669" cy="1676400"/>
          </a:xfrm>
        </p:grpSpPr>
        <p:grpSp>
          <p:nvGrpSpPr>
            <p:cNvPr id="32" name="Group 20"/>
            <p:cNvGrpSpPr/>
            <p:nvPr/>
          </p:nvGrpSpPr>
          <p:grpSpPr>
            <a:xfrm>
              <a:off x="6911578" y="277106"/>
              <a:ext cx="1768091" cy="1608844"/>
              <a:chOff x="4982776" y="214495"/>
              <a:chExt cx="1768091" cy="1608844"/>
            </a:xfrm>
          </p:grpSpPr>
          <p:grpSp>
            <p:nvGrpSpPr>
              <p:cNvPr id="64" name="Group 19"/>
              <p:cNvGrpSpPr/>
              <p:nvPr/>
            </p:nvGrpSpPr>
            <p:grpSpPr>
              <a:xfrm>
                <a:off x="4982776" y="214495"/>
                <a:ext cx="1660934" cy="1555215"/>
                <a:chOff x="476270" y="1357298"/>
                <a:chExt cx="8119310" cy="5214974"/>
              </a:xfrm>
            </p:grpSpPr>
            <p:grpSp>
              <p:nvGrpSpPr>
                <p:cNvPr id="66" name="Group 19"/>
                <p:cNvGrpSpPr/>
                <p:nvPr/>
              </p:nvGrpSpPr>
              <p:grpSpPr>
                <a:xfrm>
                  <a:off x="2571736" y="1357298"/>
                  <a:ext cx="3748102" cy="5214974"/>
                  <a:chOff x="2571736" y="1357298"/>
                  <a:chExt cx="3748102" cy="5214974"/>
                </a:xfrm>
              </p:grpSpPr>
              <p:sp>
                <p:nvSpPr>
                  <p:cNvPr id="71" name="Rounded Rectangle 70"/>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2" name="Down Arrow 71"/>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3" name="Rounded Rectangle 72"/>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4" name="Down Arrow 73"/>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5" name="Rounded Rectangle 74"/>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6" name="Down Arrow 75"/>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7" name="Flowchart: Decision 76"/>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67" name="Group 20"/>
                <p:cNvGrpSpPr/>
                <p:nvPr/>
              </p:nvGrpSpPr>
              <p:grpSpPr>
                <a:xfrm>
                  <a:off x="476270" y="2343630"/>
                  <a:ext cx="8119310" cy="3800014"/>
                  <a:chOff x="476270" y="2343630"/>
                  <a:chExt cx="8119310" cy="3800014"/>
                </a:xfrm>
              </p:grpSpPr>
              <p:sp>
                <p:nvSpPr>
                  <p:cNvPr id="68" name="Rounded Rectangle 67"/>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69" name="Down Arrow 68"/>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70" name="Curved Left Arrow 69"/>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65" name="Rectangle 64"/>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3" name="Rectangle 32"/>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4" name="Rectangle 33"/>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2315317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22" name="Group 21"/>
          <p:cNvGrpSpPr/>
          <p:nvPr/>
        </p:nvGrpSpPr>
        <p:grpSpPr>
          <a:xfrm>
            <a:off x="1456118" y="1179805"/>
            <a:ext cx="3268289" cy="3807599"/>
            <a:chOff x="750077" y="1179800"/>
            <a:chExt cx="3268289" cy="3807599"/>
          </a:xfrm>
        </p:grpSpPr>
        <p:pic>
          <p:nvPicPr>
            <p:cNvPr id="23" name="Picture 2"/>
            <p:cNvPicPr>
              <a:picLocks noChangeAspect="1" noChangeArrowheads="1"/>
            </p:cNvPicPr>
            <p:nvPr/>
          </p:nvPicPr>
          <p:blipFill>
            <a:blip r:embed="rId3" cstate="print"/>
            <a:srcRect/>
            <a:stretch>
              <a:fillRect/>
            </a:stretch>
          </p:blipFill>
          <p:spPr bwMode="auto">
            <a:xfrm>
              <a:off x="750077" y="1179800"/>
              <a:ext cx="3214711" cy="3780783"/>
            </a:xfrm>
            <a:prstGeom prst="rect">
              <a:avLst/>
            </a:prstGeom>
            <a:noFill/>
            <a:ln w="9525">
              <a:noFill/>
              <a:miter lim="800000"/>
              <a:headEnd/>
              <a:tailEnd/>
            </a:ln>
          </p:spPr>
        </p:pic>
        <p:sp>
          <p:nvSpPr>
            <p:cNvPr id="24" name="Rectangle 23"/>
            <p:cNvSpPr/>
            <p:nvPr/>
          </p:nvSpPr>
          <p:spPr>
            <a:xfrm>
              <a:off x="964391" y="3467102"/>
              <a:ext cx="3053975" cy="15202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6"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27" name="Rectangle 26"/>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8"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29"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30"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1" name="Group 23"/>
          <p:cNvGrpSpPr/>
          <p:nvPr/>
        </p:nvGrpSpPr>
        <p:grpSpPr>
          <a:xfrm>
            <a:off x="6484132" y="209550"/>
            <a:ext cx="2202669" cy="1676400"/>
            <a:chOff x="6477000" y="209550"/>
            <a:chExt cx="2202669" cy="1676400"/>
          </a:xfrm>
        </p:grpSpPr>
        <p:grpSp>
          <p:nvGrpSpPr>
            <p:cNvPr id="32" name="Group 20"/>
            <p:cNvGrpSpPr/>
            <p:nvPr/>
          </p:nvGrpSpPr>
          <p:grpSpPr>
            <a:xfrm>
              <a:off x="6911578" y="277106"/>
              <a:ext cx="1768091" cy="1608844"/>
              <a:chOff x="4982776" y="214495"/>
              <a:chExt cx="1768091" cy="1608844"/>
            </a:xfrm>
          </p:grpSpPr>
          <p:grpSp>
            <p:nvGrpSpPr>
              <p:cNvPr id="35" name="Group 19"/>
              <p:cNvGrpSpPr/>
              <p:nvPr/>
            </p:nvGrpSpPr>
            <p:grpSpPr>
              <a:xfrm>
                <a:off x="4982776" y="214495"/>
                <a:ext cx="1660934" cy="1555215"/>
                <a:chOff x="476270" y="1357298"/>
                <a:chExt cx="8119310" cy="5214974"/>
              </a:xfrm>
            </p:grpSpPr>
            <p:grpSp>
              <p:nvGrpSpPr>
                <p:cNvPr id="37" name="Group 19"/>
                <p:cNvGrpSpPr/>
                <p:nvPr/>
              </p:nvGrpSpPr>
              <p:grpSpPr>
                <a:xfrm>
                  <a:off x="2571736" y="1357298"/>
                  <a:ext cx="3748102" cy="5214974"/>
                  <a:chOff x="2571736" y="1357298"/>
                  <a:chExt cx="3748102" cy="5214974"/>
                </a:xfrm>
              </p:grpSpPr>
              <p:sp>
                <p:nvSpPr>
                  <p:cNvPr id="42" name="Rounded Rectangle 41"/>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Down Arrow 4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Rounded Rectangle 4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Flowchart: Decision 47"/>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8" name="Group 20"/>
                <p:cNvGrpSpPr/>
                <p:nvPr/>
              </p:nvGrpSpPr>
              <p:grpSpPr>
                <a:xfrm>
                  <a:off x="476270" y="2343630"/>
                  <a:ext cx="8119310" cy="3800014"/>
                  <a:chOff x="476270" y="2343630"/>
                  <a:chExt cx="8119310" cy="3800014"/>
                </a:xfrm>
              </p:grpSpPr>
              <p:sp>
                <p:nvSpPr>
                  <p:cNvPr id="39" name="Rounded Rectangle 38"/>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Down Arrow 39"/>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Curved Left Arrow 40"/>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6" name="Rectangle 35"/>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3" name="Rectangle 32"/>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4" name="Rectangle 33"/>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49859154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22" name="Group 21"/>
          <p:cNvGrpSpPr/>
          <p:nvPr/>
        </p:nvGrpSpPr>
        <p:grpSpPr>
          <a:xfrm>
            <a:off x="1456118" y="1179805"/>
            <a:ext cx="3268289" cy="3807599"/>
            <a:chOff x="750077" y="1179800"/>
            <a:chExt cx="3268289" cy="3807599"/>
          </a:xfrm>
        </p:grpSpPr>
        <p:pic>
          <p:nvPicPr>
            <p:cNvPr id="23" name="Picture 2"/>
            <p:cNvPicPr>
              <a:picLocks noChangeAspect="1" noChangeArrowheads="1"/>
            </p:cNvPicPr>
            <p:nvPr/>
          </p:nvPicPr>
          <p:blipFill>
            <a:blip r:embed="rId3" cstate="print"/>
            <a:srcRect/>
            <a:stretch>
              <a:fillRect/>
            </a:stretch>
          </p:blipFill>
          <p:spPr bwMode="auto">
            <a:xfrm>
              <a:off x="750077" y="1179800"/>
              <a:ext cx="3214711" cy="3780783"/>
            </a:xfrm>
            <a:prstGeom prst="rect">
              <a:avLst/>
            </a:prstGeom>
            <a:noFill/>
            <a:ln w="9525">
              <a:noFill/>
              <a:miter lim="800000"/>
              <a:headEnd/>
              <a:tailEnd/>
            </a:ln>
          </p:spPr>
        </p:pic>
        <p:sp>
          <p:nvSpPr>
            <p:cNvPr id="24" name="Rectangle 23"/>
            <p:cNvSpPr/>
            <p:nvPr/>
          </p:nvSpPr>
          <p:spPr>
            <a:xfrm>
              <a:off x="964391" y="4171952"/>
              <a:ext cx="3053975" cy="8154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6"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27" name="Rectangle 26"/>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8"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29"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30"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1" name="Group 23"/>
          <p:cNvGrpSpPr/>
          <p:nvPr/>
        </p:nvGrpSpPr>
        <p:grpSpPr>
          <a:xfrm>
            <a:off x="6484132" y="209550"/>
            <a:ext cx="2202669" cy="1676400"/>
            <a:chOff x="6477000" y="209550"/>
            <a:chExt cx="2202669" cy="1676400"/>
          </a:xfrm>
        </p:grpSpPr>
        <p:grpSp>
          <p:nvGrpSpPr>
            <p:cNvPr id="32" name="Group 20"/>
            <p:cNvGrpSpPr/>
            <p:nvPr/>
          </p:nvGrpSpPr>
          <p:grpSpPr>
            <a:xfrm>
              <a:off x="6911578" y="277106"/>
              <a:ext cx="1768091" cy="1608844"/>
              <a:chOff x="4982776" y="214495"/>
              <a:chExt cx="1768091" cy="1608844"/>
            </a:xfrm>
          </p:grpSpPr>
          <p:grpSp>
            <p:nvGrpSpPr>
              <p:cNvPr id="35" name="Group 19"/>
              <p:cNvGrpSpPr/>
              <p:nvPr/>
            </p:nvGrpSpPr>
            <p:grpSpPr>
              <a:xfrm>
                <a:off x="4982776" y="214495"/>
                <a:ext cx="1660934" cy="1555215"/>
                <a:chOff x="476270" y="1357298"/>
                <a:chExt cx="8119310" cy="5214974"/>
              </a:xfrm>
            </p:grpSpPr>
            <p:grpSp>
              <p:nvGrpSpPr>
                <p:cNvPr id="37" name="Group 19"/>
                <p:cNvGrpSpPr/>
                <p:nvPr/>
              </p:nvGrpSpPr>
              <p:grpSpPr>
                <a:xfrm>
                  <a:off x="2571736" y="1357298"/>
                  <a:ext cx="3748102" cy="5214974"/>
                  <a:chOff x="2571736" y="1357298"/>
                  <a:chExt cx="3748102" cy="5214974"/>
                </a:xfrm>
              </p:grpSpPr>
              <p:sp>
                <p:nvSpPr>
                  <p:cNvPr id="42" name="Rounded Rectangle 41"/>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Down Arrow 4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Rounded Rectangle 4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Flowchart: Decision 47"/>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8" name="Group 20"/>
                <p:cNvGrpSpPr/>
                <p:nvPr/>
              </p:nvGrpSpPr>
              <p:grpSpPr>
                <a:xfrm>
                  <a:off x="476270" y="2343630"/>
                  <a:ext cx="8119310" cy="3800014"/>
                  <a:chOff x="476270" y="2343630"/>
                  <a:chExt cx="8119310" cy="3800014"/>
                </a:xfrm>
              </p:grpSpPr>
              <p:sp>
                <p:nvSpPr>
                  <p:cNvPr id="39" name="Rounded Rectangle 38"/>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Down Arrow 39"/>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Curved Left Arrow 40"/>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6" name="Rectangle 35"/>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3" name="Rectangle 32"/>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4" name="Rectangle 33"/>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28410352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grpSp>
        <p:nvGrpSpPr>
          <p:cNvPr id="22" name="Group 21"/>
          <p:cNvGrpSpPr/>
          <p:nvPr/>
        </p:nvGrpSpPr>
        <p:grpSpPr>
          <a:xfrm>
            <a:off x="1456118" y="1179800"/>
            <a:ext cx="3268289" cy="3807598"/>
            <a:chOff x="750077" y="1179800"/>
            <a:chExt cx="3268289" cy="3807598"/>
          </a:xfrm>
        </p:grpSpPr>
        <p:pic>
          <p:nvPicPr>
            <p:cNvPr id="23" name="Picture 2"/>
            <p:cNvPicPr>
              <a:picLocks noChangeAspect="1" noChangeArrowheads="1"/>
            </p:cNvPicPr>
            <p:nvPr/>
          </p:nvPicPr>
          <p:blipFill>
            <a:blip r:embed="rId3" cstate="print"/>
            <a:srcRect/>
            <a:stretch>
              <a:fillRect/>
            </a:stretch>
          </p:blipFill>
          <p:spPr bwMode="auto">
            <a:xfrm>
              <a:off x="750077" y="1179800"/>
              <a:ext cx="3214711" cy="3780783"/>
            </a:xfrm>
            <a:prstGeom prst="rect">
              <a:avLst/>
            </a:prstGeom>
            <a:noFill/>
            <a:ln w="9525">
              <a:noFill/>
              <a:miter lim="800000"/>
              <a:headEnd/>
              <a:tailEnd/>
            </a:ln>
          </p:spPr>
        </p:pic>
        <p:sp>
          <p:nvSpPr>
            <p:cNvPr id="24" name="Rectangle 23"/>
            <p:cNvSpPr/>
            <p:nvPr/>
          </p:nvSpPr>
          <p:spPr>
            <a:xfrm>
              <a:off x="964391" y="4238626"/>
              <a:ext cx="3053975" cy="7487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25" name="Rectangle 24"/>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6"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27" name="Rectangle 26"/>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8"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29"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30"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31" name="Group 23"/>
          <p:cNvGrpSpPr/>
          <p:nvPr/>
        </p:nvGrpSpPr>
        <p:grpSpPr>
          <a:xfrm>
            <a:off x="6484132" y="209550"/>
            <a:ext cx="2202669" cy="1676400"/>
            <a:chOff x="6477000" y="209550"/>
            <a:chExt cx="2202669" cy="1676400"/>
          </a:xfrm>
        </p:grpSpPr>
        <p:grpSp>
          <p:nvGrpSpPr>
            <p:cNvPr id="32" name="Group 20"/>
            <p:cNvGrpSpPr/>
            <p:nvPr/>
          </p:nvGrpSpPr>
          <p:grpSpPr>
            <a:xfrm>
              <a:off x="6911578" y="277106"/>
              <a:ext cx="1768091" cy="1608844"/>
              <a:chOff x="4982776" y="214495"/>
              <a:chExt cx="1768091" cy="1608844"/>
            </a:xfrm>
          </p:grpSpPr>
          <p:grpSp>
            <p:nvGrpSpPr>
              <p:cNvPr id="35" name="Group 19"/>
              <p:cNvGrpSpPr/>
              <p:nvPr/>
            </p:nvGrpSpPr>
            <p:grpSpPr>
              <a:xfrm>
                <a:off x="4982776" y="214495"/>
                <a:ext cx="1660934" cy="1555215"/>
                <a:chOff x="476270" y="1357298"/>
                <a:chExt cx="8119310" cy="5214974"/>
              </a:xfrm>
            </p:grpSpPr>
            <p:grpSp>
              <p:nvGrpSpPr>
                <p:cNvPr id="37" name="Group 19"/>
                <p:cNvGrpSpPr/>
                <p:nvPr/>
              </p:nvGrpSpPr>
              <p:grpSpPr>
                <a:xfrm>
                  <a:off x="2571736" y="1357298"/>
                  <a:ext cx="3748102" cy="5214974"/>
                  <a:chOff x="2571736" y="1357298"/>
                  <a:chExt cx="3748102" cy="5214974"/>
                </a:xfrm>
              </p:grpSpPr>
              <p:sp>
                <p:nvSpPr>
                  <p:cNvPr id="42" name="Rounded Rectangle 41"/>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Down Arrow 42"/>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Rounded Rectangle 43"/>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Rounded Rectangle 45"/>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7" name="Down Arrow 46"/>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8" name="Flowchart: Decision 47"/>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8" name="Group 20"/>
                <p:cNvGrpSpPr/>
                <p:nvPr/>
              </p:nvGrpSpPr>
              <p:grpSpPr>
                <a:xfrm>
                  <a:off x="476270" y="2343630"/>
                  <a:ext cx="8119310" cy="3800014"/>
                  <a:chOff x="476270" y="2343630"/>
                  <a:chExt cx="8119310" cy="3800014"/>
                </a:xfrm>
              </p:grpSpPr>
              <p:sp>
                <p:nvSpPr>
                  <p:cNvPr id="39" name="Rounded Rectangle 38"/>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0" name="Down Arrow 39"/>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Curved Left Arrow 40"/>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6" name="Rectangle 35"/>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3" name="Rectangle 32"/>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4" name="Rectangle 33"/>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2597243899"/>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p:cNvSpPr txBox="1">
            <a:spLocks/>
          </p:cNvSpPr>
          <p:nvPr/>
        </p:nvSpPr>
        <p:spPr bwMode="auto">
          <a:xfrm>
            <a:off x="214281" y="484674"/>
            <a:ext cx="5643603" cy="801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lgn="ctr">
              <a:spcBef>
                <a:spcPct val="20000"/>
              </a:spcBef>
            </a:pPr>
            <a:r>
              <a:rPr kumimoji="0" lang="nn-NO" sz="2400" i="0" u="none" strike="noStrike" kern="1200" cap="none" spc="0" normalizeH="0" baseline="0" noProof="0" dirty="0" smtClean="0">
                <a:ln>
                  <a:noFill/>
                </a:ln>
                <a:solidFill>
                  <a:schemeClr val="tx1"/>
                </a:solidFill>
                <a:effectLst/>
                <a:uLnTx/>
                <a:uFillTx/>
                <a:latin typeface="Minion Pro" pitchFamily="18" charset="0"/>
              </a:rPr>
              <a:t>Remove duplicates</a:t>
            </a:r>
          </a:p>
        </p:txBody>
      </p:sp>
      <p:pic>
        <p:nvPicPr>
          <p:cNvPr id="22" name="Picture 2"/>
          <p:cNvPicPr>
            <a:picLocks noChangeAspect="1" noChangeArrowheads="1"/>
          </p:cNvPicPr>
          <p:nvPr/>
        </p:nvPicPr>
        <p:blipFill>
          <a:blip r:embed="rId3" cstate="print"/>
          <a:srcRect/>
          <a:stretch>
            <a:fillRect/>
          </a:stretch>
        </p:blipFill>
        <p:spPr bwMode="auto">
          <a:xfrm>
            <a:off x="1456433" y="1179800"/>
            <a:ext cx="3214711" cy="3780783"/>
          </a:xfrm>
          <a:prstGeom prst="rect">
            <a:avLst/>
          </a:prstGeom>
          <a:noFill/>
          <a:ln w="9525">
            <a:noFill/>
            <a:miter lim="800000"/>
            <a:headEnd/>
            <a:tailEnd/>
          </a:ln>
        </p:spPr>
      </p:pic>
      <p:sp>
        <p:nvSpPr>
          <p:cNvPr id="23" name="Rectangle 22"/>
          <p:cNvSpPr/>
          <p:nvPr/>
        </p:nvSpPr>
        <p:spPr>
          <a:xfrm>
            <a:off x="5672151" y="4557706"/>
            <a:ext cx="357191" cy="3571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4" name="Content Placeholder 8"/>
          <p:cNvSpPr txBox="1">
            <a:spLocks/>
          </p:cNvSpPr>
          <p:nvPr/>
        </p:nvSpPr>
        <p:spPr bwMode="auto">
          <a:xfrm>
            <a:off x="6062669" y="4576760"/>
            <a:ext cx="34623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previously</a:t>
            </a:r>
            <a:r>
              <a:rPr kumimoji="0" lang="nn-NO" sz="1200" i="0" u="none" strike="noStrike" kern="1200" cap="none" spc="0" normalizeH="0" noProof="0" dirty="0" smtClean="0">
                <a:ln>
                  <a:noFill/>
                </a:ln>
                <a:solidFill>
                  <a:schemeClr val="tx1"/>
                </a:solidFill>
                <a:effectLst/>
                <a:uLnTx/>
                <a:uFillTx/>
                <a:latin typeface="Minion Pro" pitchFamily="18" charset="0"/>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tagged</a:t>
            </a:r>
            <a:r>
              <a:rPr lang="nn-NO" sz="1200" dirty="0" smtClean="0">
                <a:latin typeface="Minion Pro" pitchFamily="18" charset="0"/>
              </a:rPr>
              <a:t> </a:t>
            </a:r>
            <a:r>
              <a:rPr lang="nn-NO" sz="120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remove from auxiliary </a:t>
            </a:r>
          </a:p>
        </p:txBody>
      </p:sp>
      <p:sp>
        <p:nvSpPr>
          <p:cNvPr id="25" name="Rectangle 24"/>
          <p:cNvSpPr/>
          <p:nvPr/>
        </p:nvSpPr>
        <p:spPr>
          <a:xfrm>
            <a:off x="5672151" y="4029067"/>
            <a:ext cx="357191" cy="357190"/>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pitchFamily="18" charset="0"/>
            </a:endParaRPr>
          </a:p>
        </p:txBody>
      </p:sp>
      <p:sp>
        <p:nvSpPr>
          <p:cNvPr id="26" name="Content Placeholder 8"/>
          <p:cNvSpPr txBox="1">
            <a:spLocks/>
          </p:cNvSpPr>
          <p:nvPr/>
        </p:nvSpPr>
        <p:spPr bwMode="auto">
          <a:xfrm>
            <a:off x="6076965" y="4048121"/>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not previously</a:t>
            </a:r>
            <a:r>
              <a:rPr kumimoji="0" lang="nn-NO" sz="1200" i="0" u="none" strike="noStrike" kern="1200" cap="none" spc="0" normalizeH="0" noProof="0" dirty="0" smtClean="0">
                <a:ln>
                  <a:noFill/>
                </a:ln>
                <a:solidFill>
                  <a:schemeClr val="tx1"/>
                </a:solidFill>
                <a:effectLst/>
                <a:uLnTx/>
                <a:uFillTx/>
                <a:latin typeface="Minion Pro" pitchFamily="18" charset="0"/>
              </a:rPr>
              <a:t> tagged</a:t>
            </a:r>
            <a:r>
              <a:rPr lang="nn-NO" sz="1200" noProof="0" dirty="0" smtClean="0">
                <a:latin typeface="Minion Pro" pitchFamily="18" charset="0"/>
              </a:rPr>
              <a:t> </a:t>
            </a:r>
            <a:r>
              <a:rPr lang="nn-NO" sz="1200" noProof="0" dirty="0" smtClean="0">
                <a:latin typeface="Minion Pro" pitchFamily="18" charset="0"/>
                <a:sym typeface="Wingdings"/>
              </a:rPr>
              <a:t> </a:t>
            </a:r>
            <a:r>
              <a:rPr kumimoji="0" lang="nn-NO" sz="1200" i="0" u="none" strike="noStrike" kern="1200" cap="none" spc="0" normalizeH="0" baseline="0" noProof="0" dirty="0" smtClean="0">
                <a:ln>
                  <a:noFill/>
                </a:ln>
                <a:solidFill>
                  <a:schemeClr val="tx1"/>
                </a:solidFill>
                <a:effectLst/>
                <a:uLnTx/>
                <a:uFillTx/>
                <a:latin typeface="Minion Pro" pitchFamily="18" charset="0"/>
              </a:rPr>
              <a:t>tag in scratchpad</a:t>
            </a:r>
          </a:p>
        </p:txBody>
      </p:sp>
      <p:pic>
        <p:nvPicPr>
          <p:cNvPr id="27" name="Picture 2"/>
          <p:cNvPicPr>
            <a:picLocks noChangeAspect="1" noChangeArrowheads="1"/>
          </p:cNvPicPr>
          <p:nvPr/>
        </p:nvPicPr>
        <p:blipFill>
          <a:blip r:embed="rId3" cstate="print"/>
          <a:srcRect l="4741" t="14646" r="81630" b="82835"/>
          <a:stretch>
            <a:fillRect/>
          </a:stretch>
        </p:blipFill>
        <p:spPr bwMode="auto">
          <a:xfrm>
            <a:off x="5614999" y="3648062"/>
            <a:ext cx="438151" cy="95250"/>
          </a:xfrm>
          <a:prstGeom prst="rect">
            <a:avLst/>
          </a:prstGeom>
          <a:noFill/>
          <a:ln w="9525">
            <a:noFill/>
            <a:miter lim="800000"/>
            <a:headEnd/>
            <a:tailEnd/>
          </a:ln>
        </p:spPr>
      </p:pic>
      <p:sp>
        <p:nvSpPr>
          <p:cNvPr id="28" name="Content Placeholder 8"/>
          <p:cNvSpPr txBox="1">
            <a:spLocks/>
          </p:cNvSpPr>
          <p:nvPr/>
        </p:nvSpPr>
        <p:spPr bwMode="auto">
          <a:xfrm>
            <a:off x="6076965" y="3548047"/>
            <a:ext cx="3233731" cy="3571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spcBef>
                <a:spcPct val="20000"/>
              </a:spcBef>
            </a:pPr>
            <a:r>
              <a:rPr kumimoji="0" lang="nn-NO" sz="1200" i="0" u="none" strike="noStrike" kern="1200" cap="none" spc="0" normalizeH="0" baseline="0" noProof="0" dirty="0" smtClean="0">
                <a:ln>
                  <a:noFill/>
                </a:ln>
                <a:solidFill>
                  <a:schemeClr val="tx1"/>
                </a:solidFill>
                <a:effectLst/>
                <a:uLnTx/>
                <a:uFillTx/>
                <a:latin typeface="Minion Pro" pitchFamily="18" charset="0"/>
              </a:rPr>
              <a:t>global synchronization</a:t>
            </a:r>
          </a:p>
        </p:txBody>
      </p:sp>
      <p:grpSp>
        <p:nvGrpSpPr>
          <p:cNvPr id="29" name="Group 23"/>
          <p:cNvGrpSpPr/>
          <p:nvPr/>
        </p:nvGrpSpPr>
        <p:grpSpPr>
          <a:xfrm>
            <a:off x="6484132" y="209550"/>
            <a:ext cx="2202669" cy="1676400"/>
            <a:chOff x="6477000" y="209550"/>
            <a:chExt cx="2202669" cy="1676400"/>
          </a:xfrm>
        </p:grpSpPr>
        <p:grpSp>
          <p:nvGrpSpPr>
            <p:cNvPr id="30" name="Group 20"/>
            <p:cNvGrpSpPr/>
            <p:nvPr/>
          </p:nvGrpSpPr>
          <p:grpSpPr>
            <a:xfrm>
              <a:off x="6911578" y="277106"/>
              <a:ext cx="1768091" cy="1608844"/>
              <a:chOff x="4982776" y="214495"/>
              <a:chExt cx="1768091" cy="1608844"/>
            </a:xfrm>
          </p:grpSpPr>
          <p:grpSp>
            <p:nvGrpSpPr>
              <p:cNvPr id="33" name="Group 19"/>
              <p:cNvGrpSpPr/>
              <p:nvPr/>
            </p:nvGrpSpPr>
            <p:grpSpPr>
              <a:xfrm>
                <a:off x="4982776" y="214495"/>
                <a:ext cx="1660934" cy="1555215"/>
                <a:chOff x="476270" y="1357298"/>
                <a:chExt cx="8119310" cy="5214974"/>
              </a:xfrm>
            </p:grpSpPr>
            <p:grpSp>
              <p:nvGrpSpPr>
                <p:cNvPr id="35" name="Group 19"/>
                <p:cNvGrpSpPr/>
                <p:nvPr/>
              </p:nvGrpSpPr>
              <p:grpSpPr>
                <a:xfrm>
                  <a:off x="2571736" y="1357298"/>
                  <a:ext cx="3748102" cy="5214974"/>
                  <a:chOff x="2571736" y="1357298"/>
                  <a:chExt cx="3748102" cy="5214974"/>
                </a:xfrm>
              </p:grpSpPr>
              <p:sp>
                <p:nvSpPr>
                  <p:cNvPr id="40" name="Rounded Rectangle 39"/>
                  <p:cNvSpPr/>
                  <p:nvPr/>
                </p:nvSpPr>
                <p:spPr>
                  <a:xfrm>
                    <a:off x="2571736" y="1357298"/>
                    <a:ext cx="3714776" cy="62757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1" name="Down Arrow 40"/>
                  <p:cNvSpPr/>
                  <p:nvPr/>
                </p:nvSpPr>
                <p:spPr>
                  <a:xfrm>
                    <a:off x="4243388" y="2096000"/>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2" name="Rounded Rectangle 41"/>
                  <p:cNvSpPr/>
                  <p:nvPr/>
                </p:nvSpPr>
                <p:spPr>
                  <a:xfrm>
                    <a:off x="2571736" y="2518276"/>
                    <a:ext cx="3714776" cy="37624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3" name="Down Arrow 42"/>
                  <p:cNvSpPr/>
                  <p:nvPr/>
                </p:nvSpPr>
                <p:spPr>
                  <a:xfrm>
                    <a:off x="4243388" y="3037394"/>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4" name="Rounded Rectangle 43"/>
                  <p:cNvSpPr/>
                  <p:nvPr/>
                </p:nvSpPr>
                <p:spPr>
                  <a:xfrm>
                    <a:off x="2571736" y="3500438"/>
                    <a:ext cx="3748102" cy="92869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5" name="Down Arrow 44"/>
                  <p:cNvSpPr/>
                  <p:nvPr/>
                </p:nvSpPr>
                <p:spPr>
                  <a:xfrm>
                    <a:off x="4243388" y="4572008"/>
                    <a:ext cx="381000" cy="304800"/>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46" name="Flowchart: Decision 45"/>
                  <p:cNvSpPr/>
                  <p:nvPr/>
                </p:nvSpPr>
                <p:spPr>
                  <a:xfrm>
                    <a:off x="2571736" y="5000636"/>
                    <a:ext cx="3714776" cy="1571636"/>
                  </a:xfrm>
                  <a:prstGeom prst="flowChartDecisio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nion Pro" pitchFamily="18" charset="0"/>
                    </a:endParaRPr>
                  </a:p>
                </p:txBody>
              </p:sp>
            </p:grpSp>
            <p:grpSp>
              <p:nvGrpSpPr>
                <p:cNvPr id="36" name="Group 20"/>
                <p:cNvGrpSpPr/>
                <p:nvPr/>
              </p:nvGrpSpPr>
              <p:grpSpPr>
                <a:xfrm>
                  <a:off x="476270" y="2343630"/>
                  <a:ext cx="8119310" cy="3800014"/>
                  <a:chOff x="476270" y="2343630"/>
                  <a:chExt cx="8119310" cy="3800014"/>
                </a:xfrm>
              </p:grpSpPr>
              <p:sp>
                <p:nvSpPr>
                  <p:cNvPr id="37" name="Rounded Rectangle 36"/>
                  <p:cNvSpPr/>
                  <p:nvPr/>
                </p:nvSpPr>
                <p:spPr>
                  <a:xfrm>
                    <a:off x="7023944" y="5457244"/>
                    <a:ext cx="1571636" cy="68640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8" name="Down Arrow 37"/>
                  <p:cNvSpPr/>
                  <p:nvPr/>
                </p:nvSpPr>
                <p:spPr>
                  <a:xfrm rot="16200000">
                    <a:off x="6453202" y="5576306"/>
                    <a:ext cx="381000" cy="428628"/>
                  </a:xfrm>
                  <a:prstGeom prst="downArrow">
                    <a:avLst>
                      <a:gd name="adj1" fmla="val 42122"/>
                      <a:gd name="adj2" fmla="val 46429"/>
                    </a:avLst>
                  </a:prstGeom>
                  <a:gradFill>
                    <a:gsLst>
                      <a:gs pos="0">
                        <a:schemeClr val="accent3">
                          <a:lumMod val="40000"/>
                          <a:lumOff val="60000"/>
                        </a:schemeClr>
                      </a:gs>
                      <a:gs pos="50000">
                        <a:schemeClr val="accent3">
                          <a:lumMod val="75000"/>
                        </a:schemeClr>
                      </a:gs>
                      <a:gs pos="100000">
                        <a:schemeClr val="accent3">
                          <a:lumMod val="5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nion Pro" pitchFamily="18" charset="0"/>
                    </a:endParaRPr>
                  </a:p>
                </p:txBody>
              </p:sp>
              <p:sp>
                <p:nvSpPr>
                  <p:cNvPr id="39" name="Curved Left Arrow 38"/>
                  <p:cNvSpPr/>
                  <p:nvPr/>
                </p:nvSpPr>
                <p:spPr>
                  <a:xfrm rot="10800000">
                    <a:off x="476270" y="2343630"/>
                    <a:ext cx="1952587" cy="3657138"/>
                  </a:xfrm>
                  <a:prstGeom prst="curvedLeftArrow">
                    <a:avLst>
                      <a:gd name="adj1" fmla="val 25000"/>
                      <a:gd name="adj2" fmla="val 49362"/>
                      <a:gd name="adj3" fmla="val 34491"/>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inion Pro" pitchFamily="18" charset="0"/>
                    </a:endParaRPr>
                  </a:p>
                </p:txBody>
              </p:sp>
            </p:grpSp>
          </p:grpSp>
          <p:sp>
            <p:nvSpPr>
              <p:cNvPr id="34" name="Rectangle 33"/>
              <p:cNvSpPr/>
              <p:nvPr/>
            </p:nvSpPr>
            <p:spPr>
              <a:xfrm>
                <a:off x="5404667" y="1143889"/>
                <a:ext cx="1346200" cy="6794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
          <p:nvSpPr>
            <p:cNvPr id="31" name="Rectangle 30"/>
            <p:cNvSpPr/>
            <p:nvPr/>
          </p:nvSpPr>
          <p:spPr>
            <a:xfrm>
              <a:off x="7315201" y="209550"/>
              <a:ext cx="838200" cy="666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sp>
          <p:nvSpPr>
            <p:cNvPr id="32" name="Rectangle 31"/>
            <p:cNvSpPr/>
            <p:nvPr/>
          </p:nvSpPr>
          <p:spPr>
            <a:xfrm>
              <a:off x="6477000" y="374650"/>
              <a:ext cx="838200" cy="14287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8" tIns="34299" rIns="68598" bIns="34299" rtlCol="0" anchor="ctr"/>
            <a:lstStyle/>
            <a:p>
              <a:pPr algn="ctr"/>
              <a:endParaRPr lang="en-US">
                <a:latin typeface="Minion Pro" pitchFamily="18" charset="0"/>
              </a:endParaRPr>
            </a:p>
          </p:txBody>
        </p:sp>
      </p:grpSp>
    </p:spTree>
    <p:extLst>
      <p:ext uri="{BB962C8B-B14F-4D97-AF65-F5344CB8AC3E}">
        <p14:creationId xmlns:p14="http://schemas.microsoft.com/office/powerpoint/2010/main" val="309275579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TotalTime>
  <Words>5250</Words>
  <Application>Microsoft Office PowerPoint</Application>
  <PresentationFormat>On-screen Show (4:3)</PresentationFormat>
  <Paragraphs>695</Paragraphs>
  <Slides>125</Slides>
  <Notes>125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125</vt:i4>
      </vt:variant>
    </vt:vector>
  </HeadingPairs>
  <TitlesOfParts>
    <vt:vector size="127" baseType="lpstr">
      <vt:lpstr>Office Theme</vt:lpstr>
      <vt:lpstr>Equation</vt:lpstr>
      <vt:lpstr>PowerPoint Presentation</vt:lpstr>
      <vt:lpstr>What do I mean by segmentation?</vt:lpstr>
      <vt:lpstr>PowerPoint Presentation</vt:lpstr>
      <vt:lpstr>PowerPoint Presentation</vt:lpstr>
      <vt:lpstr>Synergy Between Segmentation and Visualization</vt:lpstr>
      <vt:lpstr>Synergy Between Segmentation and Visualization</vt:lpstr>
      <vt:lpstr>Why Level Sets?</vt:lpstr>
      <vt:lpstr>Why Level Sets?</vt:lpstr>
      <vt:lpstr>Segmentation with Level Sets</vt:lpstr>
      <vt:lpstr>Segmentation with Level Sets</vt:lpstr>
      <vt:lpstr>Segmentation with Level Sets</vt:lpstr>
      <vt:lpstr>PowerPoint Presentation</vt:lpstr>
      <vt:lpstr>PowerPoint Presentation</vt:lpstr>
      <vt:lpstr>PowerPoint Presentation</vt:lpstr>
      <vt:lpstr>Speed Function [Lefohn et al. 2003]</vt:lpstr>
      <vt:lpstr>Speed Function [Lefohn et al. 2003]</vt:lpstr>
      <vt:lpstr>Speed Function [Lefohn et al. 2003]</vt:lpstr>
      <vt:lpstr>Speed Function [Lefohn et al. 2003]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Complexity</vt:lpstr>
      <vt:lpstr>Asymptotic Complexity</vt:lpstr>
      <vt:lpstr>  Experimental Methodology </vt:lpstr>
      <vt:lpstr>Our algorithm is slightly more accurate</vt:lpstr>
      <vt:lpstr>Our algorithm performs 16× less GPU work</vt:lpstr>
      <vt:lpstr>Our algorithm is 14× faster</vt:lpstr>
      <vt:lpstr>Linear relationship between computation time and GPU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Bonus Slides</vt:lpstr>
      <vt:lpstr>PowerPoint Presentation</vt:lpstr>
      <vt:lpstr>PowerPoint Presentation</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Volume Segmentation with Sparse Level Sets</dc:title>
  <dc:creator>Mike Roberts</dc:creator>
  <cp:lastModifiedBy>mike</cp:lastModifiedBy>
  <cp:revision>46</cp:revision>
  <dcterms:created xsi:type="dcterms:W3CDTF">2011-10-24T19:06:34Z</dcterms:created>
  <dcterms:modified xsi:type="dcterms:W3CDTF">2012-03-20T19:01:17Z</dcterms:modified>
</cp:coreProperties>
</file>